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5" r:id="rId6"/>
    <p:sldId id="269" r:id="rId7"/>
    <p:sldId id="264" r:id="rId8"/>
    <p:sldId id="263" r:id="rId9"/>
    <p:sldId id="268" r:id="rId10"/>
    <p:sldId id="267" r:id="rId11"/>
    <p:sldId id="273" r:id="rId12"/>
    <p:sldId id="274" r:id="rId13"/>
    <p:sldId id="277" r:id="rId14"/>
    <p:sldId id="275" r:id="rId15"/>
    <p:sldId id="266" r:id="rId16"/>
    <p:sldId id="270" r:id="rId17"/>
    <p:sldId id="271" r:id="rId18"/>
    <p:sldId id="262" r:id="rId19"/>
    <p:sldId id="272"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27/05/2014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27/05/2014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27/05/2014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27/05/2014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27/05/2014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27/05/2014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27/05/2014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27/05/2014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27/05/2014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27/05/2014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27/05/2014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27/05/2014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dpi="0" rotWithShape="1">
            <a:blip r:embed="rId2">
              <a:alphaModFix amt="5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i="1" dirty="0" smtClean="0"/>
              <a:t>. </a:t>
            </a:r>
            <a:endParaRPr lang="es-CL" dirty="0"/>
          </a:p>
          <a:p>
            <a:pPr algn="ctr"/>
            <a:endParaRPr lang="es-CL" dirty="0"/>
          </a:p>
        </p:txBody>
      </p:sp>
      <p:sp>
        <p:nvSpPr>
          <p:cNvPr id="2" name="1 Título"/>
          <p:cNvSpPr>
            <a:spLocks noGrp="1"/>
          </p:cNvSpPr>
          <p:nvPr>
            <p:ph type="ctrTitle"/>
          </p:nvPr>
        </p:nvSpPr>
        <p:spPr>
          <a:xfrm>
            <a:off x="827584" y="1770385"/>
            <a:ext cx="7772400" cy="1946647"/>
          </a:xfrm>
        </p:spPr>
        <p:txBody>
          <a:bodyPr>
            <a:normAutofit fontScale="90000"/>
          </a:bodyPr>
          <a:lstStyle/>
          <a:p>
            <a:r>
              <a:rPr lang="es-CL" dirty="0"/>
              <a:t/>
            </a:r>
            <a:br>
              <a:rPr lang="es-CL" dirty="0"/>
            </a:br>
            <a:r>
              <a:rPr lang="es-CL" sz="4900" b="1" i="1" dirty="0"/>
              <a:t>El Gran Colisionador de Hadrones, sus aportes, implicancias y posibles riesgos.</a:t>
            </a:r>
            <a:endParaRPr lang="es-CL" sz="4900" dirty="0"/>
          </a:p>
        </p:txBody>
      </p:sp>
      <p:sp>
        <p:nvSpPr>
          <p:cNvPr id="3" name="2 Subtítulo"/>
          <p:cNvSpPr>
            <a:spLocks noGrp="1"/>
          </p:cNvSpPr>
          <p:nvPr>
            <p:ph type="subTitle" idx="1"/>
          </p:nvPr>
        </p:nvSpPr>
        <p:spPr>
          <a:xfrm>
            <a:off x="4560424" y="4797152"/>
            <a:ext cx="4280520" cy="694928"/>
          </a:xfrm>
        </p:spPr>
        <p:txBody>
          <a:bodyPr/>
          <a:lstStyle/>
          <a:p>
            <a:r>
              <a:rPr lang="es-CL" b="1" dirty="0" smtClean="0">
                <a:solidFill>
                  <a:schemeClr val="tx1"/>
                </a:solidFill>
              </a:rPr>
              <a:t>Patrick Zapata Vega</a:t>
            </a:r>
            <a:endParaRPr lang="es-CL" b="1" dirty="0">
              <a:solidFill>
                <a:schemeClr val="tx1"/>
              </a:solidFill>
            </a:endParaRPr>
          </a:p>
        </p:txBody>
      </p:sp>
    </p:spTree>
    <p:extLst>
      <p:ext uri="{BB962C8B-B14F-4D97-AF65-F5344CB8AC3E}">
        <p14:creationId xmlns:p14="http://schemas.microsoft.com/office/powerpoint/2010/main" val="88203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 name="1 Título"/>
          <p:cNvSpPr>
            <a:spLocks noGrp="1"/>
          </p:cNvSpPr>
          <p:nvPr>
            <p:ph type="title"/>
          </p:nvPr>
        </p:nvSpPr>
        <p:spPr>
          <a:xfrm>
            <a:off x="457200" y="-27384"/>
            <a:ext cx="8229600" cy="1143000"/>
          </a:xfrm>
        </p:spPr>
        <p:txBody>
          <a:bodyPr/>
          <a:lstStyle/>
          <a:p>
            <a:r>
              <a:rPr lang="es-CL" dirty="0" smtClean="0">
                <a:solidFill>
                  <a:schemeClr val="bg1">
                    <a:lumMod val="85000"/>
                  </a:schemeClr>
                </a:solidFill>
              </a:rPr>
              <a:t>Resultados</a:t>
            </a:r>
            <a:endParaRPr lang="es-CL" dirty="0">
              <a:solidFill>
                <a:schemeClr val="bg1">
                  <a:lumMod val="85000"/>
                </a:schemeClr>
              </a:solidFill>
            </a:endParaRPr>
          </a:p>
        </p:txBody>
      </p:sp>
      <p:sp>
        <p:nvSpPr>
          <p:cNvPr id="3" name="2 Marcador de contenido"/>
          <p:cNvSpPr>
            <a:spLocks noGrp="1"/>
          </p:cNvSpPr>
          <p:nvPr>
            <p:ph idx="1"/>
          </p:nvPr>
        </p:nvSpPr>
        <p:spPr>
          <a:xfrm>
            <a:off x="125760" y="980728"/>
            <a:ext cx="8892480" cy="3312368"/>
          </a:xfrm>
        </p:spPr>
        <p:txBody>
          <a:bodyPr>
            <a:normAutofit/>
          </a:bodyPr>
          <a:lstStyle/>
          <a:p>
            <a:pPr marL="0" indent="0">
              <a:buNone/>
            </a:pPr>
            <a:r>
              <a:rPr lang="es-CL" sz="2000" b="1" dirty="0" smtClean="0">
                <a:solidFill>
                  <a:schemeClr val="bg1">
                    <a:lumMod val="85000"/>
                  </a:schemeClr>
                </a:solidFill>
              </a:rPr>
              <a:t>¿Qué resultados se han logrado con el LHC?</a:t>
            </a:r>
          </a:p>
          <a:p>
            <a:pPr>
              <a:buFontTx/>
              <a:buChar char="-"/>
            </a:pPr>
            <a:r>
              <a:rPr lang="es-CL" sz="2000" dirty="0" smtClean="0">
                <a:solidFill>
                  <a:schemeClr val="bg1">
                    <a:lumMod val="85000"/>
                  </a:schemeClr>
                </a:solidFill>
              </a:rPr>
              <a:t>El Gran Colisionador de Hadrones (LHC), recreó con gran éxito un "mini Big </a:t>
            </a:r>
            <a:r>
              <a:rPr lang="es-CL" sz="2000" dirty="0" err="1" smtClean="0">
                <a:solidFill>
                  <a:schemeClr val="bg1">
                    <a:lumMod val="85000"/>
                  </a:schemeClr>
                </a:solidFill>
              </a:rPr>
              <a:t>Bang</a:t>
            </a:r>
            <a:r>
              <a:rPr lang="es-CL" sz="2000" dirty="0" smtClean="0">
                <a:solidFill>
                  <a:schemeClr val="bg1">
                    <a:lumMod val="85000"/>
                  </a:schemeClr>
                </a:solidFill>
              </a:rPr>
              <a:t>“, 2010.</a:t>
            </a:r>
          </a:p>
          <a:p>
            <a:pPr>
              <a:buFontTx/>
              <a:buChar char="-"/>
            </a:pPr>
            <a:r>
              <a:rPr lang="es-CL" sz="2000" dirty="0">
                <a:solidFill>
                  <a:schemeClr val="bg1">
                    <a:lumMod val="85000"/>
                  </a:schemeClr>
                </a:solidFill>
              </a:rPr>
              <a:t>Descubrimiento del </a:t>
            </a:r>
            <a:r>
              <a:rPr lang="es-CL" sz="2000" b="1" dirty="0">
                <a:solidFill>
                  <a:schemeClr val="bg1">
                    <a:lumMod val="85000"/>
                  </a:schemeClr>
                </a:solidFill>
              </a:rPr>
              <a:t>bosón B0s</a:t>
            </a:r>
            <a:r>
              <a:rPr lang="es-CL" sz="2000" dirty="0">
                <a:solidFill>
                  <a:schemeClr val="bg1">
                    <a:lumMod val="85000"/>
                  </a:schemeClr>
                </a:solidFill>
              </a:rPr>
              <a:t> 2011.</a:t>
            </a:r>
          </a:p>
          <a:p>
            <a:pPr>
              <a:buFontTx/>
              <a:buChar char="-"/>
            </a:pPr>
            <a:r>
              <a:rPr lang="es-CL" sz="2000" dirty="0">
                <a:solidFill>
                  <a:schemeClr val="bg1">
                    <a:lumMod val="85000"/>
                  </a:schemeClr>
                </a:solidFill>
              </a:rPr>
              <a:t>Se logró producir una </a:t>
            </a:r>
            <a:r>
              <a:rPr lang="es-CL" sz="2000" b="1" dirty="0">
                <a:solidFill>
                  <a:schemeClr val="bg1">
                    <a:lumMod val="85000"/>
                  </a:schemeClr>
                </a:solidFill>
              </a:rPr>
              <a:t>sustancia extremadamente caliente y de momento la materia más densa conocida, llamada “plasma de quarks”, </a:t>
            </a:r>
            <a:r>
              <a:rPr lang="es-CL" sz="2000" dirty="0">
                <a:solidFill>
                  <a:schemeClr val="bg1">
                    <a:lumMod val="85000"/>
                  </a:schemeClr>
                </a:solidFill>
              </a:rPr>
              <a:t>2012</a:t>
            </a:r>
            <a:r>
              <a:rPr lang="es-CL" sz="2000" dirty="0" smtClean="0">
                <a:solidFill>
                  <a:schemeClr val="bg1">
                    <a:lumMod val="85000"/>
                  </a:schemeClr>
                </a:solidFill>
              </a:rPr>
              <a:t>.</a:t>
            </a:r>
            <a:endParaRPr lang="es-CL" sz="2000" b="1" dirty="0" smtClean="0">
              <a:solidFill>
                <a:schemeClr val="bg1">
                  <a:lumMod val="85000"/>
                </a:schemeClr>
              </a:solidFill>
            </a:endParaRPr>
          </a:p>
          <a:p>
            <a:pPr>
              <a:buFontTx/>
              <a:buChar char="-"/>
            </a:pPr>
            <a:r>
              <a:rPr lang="es-CL" sz="2000" b="1" dirty="0" smtClean="0">
                <a:solidFill>
                  <a:schemeClr val="bg1">
                    <a:lumMod val="85000"/>
                  </a:schemeClr>
                </a:solidFill>
              </a:rPr>
              <a:t> </a:t>
            </a:r>
            <a:r>
              <a:rPr lang="es-CL" sz="2000" dirty="0">
                <a:solidFill>
                  <a:schemeClr val="bg1">
                    <a:lumMod val="85000"/>
                  </a:schemeClr>
                </a:solidFill>
              </a:rPr>
              <a:t>El 4 de julio de 2012 se anunció el descubrimiento </a:t>
            </a:r>
            <a:r>
              <a:rPr lang="es-CL" sz="2000" dirty="0" smtClean="0">
                <a:solidFill>
                  <a:schemeClr val="bg1">
                    <a:lumMod val="85000"/>
                  </a:schemeClr>
                </a:solidFill>
              </a:rPr>
              <a:t>del “Bosón de Higgs” o “La Partícula de Dios”.</a:t>
            </a:r>
          </a:p>
          <a:p>
            <a:pPr>
              <a:buFontTx/>
              <a:buChar char="-"/>
            </a:pPr>
            <a:r>
              <a:rPr lang="es-CL" sz="2000" dirty="0" smtClean="0">
                <a:solidFill>
                  <a:schemeClr val="bg1">
                    <a:lumMod val="85000"/>
                  </a:schemeClr>
                </a:solidFill>
              </a:rPr>
              <a:t>Lograron controlar, en </a:t>
            </a:r>
            <a:r>
              <a:rPr lang="es-CL" sz="2000" dirty="0">
                <a:solidFill>
                  <a:schemeClr val="bg1">
                    <a:lumMod val="85000"/>
                  </a:schemeClr>
                </a:solidFill>
              </a:rPr>
              <a:t>un tramo de tres metros, un haz de </a:t>
            </a:r>
            <a:r>
              <a:rPr lang="es-CL" sz="2000" b="1" dirty="0" smtClean="0">
                <a:solidFill>
                  <a:schemeClr val="bg1">
                    <a:lumMod val="85000"/>
                  </a:schemeClr>
                </a:solidFill>
              </a:rPr>
              <a:t>antimateria</a:t>
            </a:r>
            <a:r>
              <a:rPr lang="es-CL" sz="2000" dirty="0" smtClean="0">
                <a:solidFill>
                  <a:schemeClr val="bg1">
                    <a:lumMod val="85000"/>
                  </a:schemeClr>
                </a:solidFill>
              </a:rPr>
              <a:t>, 2013.</a:t>
            </a:r>
          </a:p>
          <a:p>
            <a:pPr marL="0" indent="0">
              <a:buNone/>
            </a:pPr>
            <a:endParaRPr lang="es-CL" dirty="0" smtClean="0">
              <a:solidFill>
                <a:schemeClr val="bg1"/>
              </a:solidFill>
            </a:endParaRPr>
          </a:p>
          <a:p>
            <a:pPr>
              <a:buFontTx/>
              <a:buChar char="-"/>
            </a:pPr>
            <a:endParaRPr lang="es-CL" dirty="0">
              <a:solidFill>
                <a:schemeClr val="bg1"/>
              </a:solidFill>
            </a:endParaRPr>
          </a:p>
          <a:p>
            <a:pPr>
              <a:buFontTx/>
              <a:buChar char="-"/>
            </a:pPr>
            <a:endParaRPr lang="es-CL" dirty="0">
              <a:solidFill>
                <a:schemeClr val="bg1"/>
              </a:solidFill>
            </a:endParaRPr>
          </a:p>
          <a:p>
            <a:pPr>
              <a:buFontTx/>
              <a:buChar char="-"/>
            </a:pPr>
            <a:endParaRPr lang="es-CL" sz="4200" dirty="0" smtClean="0">
              <a:solidFill>
                <a:schemeClr val="bg1"/>
              </a:solidFill>
            </a:endParaRPr>
          </a:p>
          <a:p>
            <a:pPr>
              <a:buFontTx/>
              <a:buChar char="-"/>
            </a:pPr>
            <a:endParaRPr lang="es-CL" dirty="0">
              <a:solidFill>
                <a:schemeClr val="bg1"/>
              </a:solidFill>
            </a:endParaRPr>
          </a:p>
          <a:p>
            <a:pPr>
              <a:buFontTx/>
              <a:buChar char="-"/>
            </a:pPr>
            <a:endParaRPr lang="es-CL" dirty="0" smtClean="0">
              <a:solidFill>
                <a:schemeClr val="bg1"/>
              </a:solidFill>
            </a:endParaRPr>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4116338"/>
            <a:ext cx="4353582" cy="2683097"/>
          </a:xfrm>
          <a:prstGeom prst="rect">
            <a:avLst/>
          </a:prstGeom>
        </p:spPr>
      </p:pic>
    </p:spTree>
    <p:extLst>
      <p:ext uri="{BB962C8B-B14F-4D97-AF65-F5344CB8AC3E}">
        <p14:creationId xmlns:p14="http://schemas.microsoft.com/office/powerpoint/2010/main" val="735250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 name="1 Título"/>
          <p:cNvSpPr>
            <a:spLocks noGrp="1"/>
          </p:cNvSpPr>
          <p:nvPr>
            <p:ph type="title"/>
          </p:nvPr>
        </p:nvSpPr>
        <p:spPr>
          <a:xfrm>
            <a:off x="457200" y="-171400"/>
            <a:ext cx="8229600" cy="1143000"/>
          </a:xfrm>
        </p:spPr>
        <p:txBody>
          <a:bodyPr/>
          <a:lstStyle/>
          <a:p>
            <a:r>
              <a:rPr lang="es-CL" dirty="0" smtClean="0">
                <a:solidFill>
                  <a:schemeClr val="bg1">
                    <a:lumMod val="85000"/>
                  </a:schemeClr>
                </a:solidFill>
              </a:rPr>
              <a:t>Big </a:t>
            </a:r>
            <a:r>
              <a:rPr lang="es-CL" dirty="0" err="1" smtClean="0">
                <a:solidFill>
                  <a:schemeClr val="bg1">
                    <a:lumMod val="85000"/>
                  </a:schemeClr>
                </a:solidFill>
              </a:rPr>
              <a:t>Bang</a:t>
            </a:r>
            <a:endParaRPr lang="es-CL" dirty="0">
              <a:solidFill>
                <a:schemeClr val="bg1">
                  <a:lumMod val="85000"/>
                </a:schemeClr>
              </a:solidFill>
            </a:endParaRPr>
          </a:p>
        </p:txBody>
      </p:sp>
      <p:sp>
        <p:nvSpPr>
          <p:cNvPr id="3" name="2 Marcador de contenido"/>
          <p:cNvSpPr>
            <a:spLocks noGrp="1"/>
          </p:cNvSpPr>
          <p:nvPr>
            <p:ph idx="1"/>
          </p:nvPr>
        </p:nvSpPr>
        <p:spPr>
          <a:xfrm>
            <a:off x="125760" y="764704"/>
            <a:ext cx="8892480" cy="2232248"/>
          </a:xfrm>
        </p:spPr>
        <p:txBody>
          <a:bodyPr>
            <a:normAutofit/>
          </a:bodyPr>
          <a:lstStyle/>
          <a:p>
            <a:pPr>
              <a:buFontTx/>
              <a:buChar char="-"/>
            </a:pPr>
            <a:r>
              <a:rPr lang="es-CL" sz="2000" dirty="0" smtClean="0">
                <a:solidFill>
                  <a:schemeClr val="bg1">
                    <a:lumMod val="85000"/>
                  </a:schemeClr>
                </a:solidFill>
              </a:rPr>
              <a:t>Según </a:t>
            </a:r>
            <a:r>
              <a:rPr lang="es-CL" sz="2000" dirty="0">
                <a:solidFill>
                  <a:schemeClr val="bg1">
                    <a:lumMod val="85000"/>
                  </a:schemeClr>
                </a:solidFill>
              </a:rPr>
              <a:t>la teoría del </a:t>
            </a:r>
            <a:r>
              <a:rPr lang="es-CL" sz="2000" i="1" dirty="0">
                <a:solidFill>
                  <a:schemeClr val="bg1">
                    <a:lumMod val="85000"/>
                  </a:schemeClr>
                </a:solidFill>
              </a:rPr>
              <a:t>Big </a:t>
            </a:r>
            <a:r>
              <a:rPr lang="es-CL" sz="2000" i="1" dirty="0" err="1">
                <a:solidFill>
                  <a:schemeClr val="bg1">
                    <a:lumMod val="85000"/>
                  </a:schemeClr>
                </a:solidFill>
              </a:rPr>
              <a:t>Bang</a:t>
            </a:r>
            <a:r>
              <a:rPr lang="es-CL" sz="2000" dirty="0">
                <a:solidFill>
                  <a:schemeClr val="bg1">
                    <a:lumMod val="85000"/>
                  </a:schemeClr>
                </a:solidFill>
              </a:rPr>
              <a:t>, el </a:t>
            </a:r>
            <a:r>
              <a:rPr lang="es-CL" sz="2000" dirty="0" smtClean="0">
                <a:solidFill>
                  <a:schemeClr val="bg1">
                    <a:lumMod val="85000"/>
                  </a:schemeClr>
                </a:solidFill>
              </a:rPr>
              <a:t>Universo se </a:t>
            </a:r>
            <a:r>
              <a:rPr lang="es-CL" sz="2000" dirty="0">
                <a:solidFill>
                  <a:schemeClr val="bg1">
                    <a:lumMod val="85000"/>
                  </a:schemeClr>
                </a:solidFill>
              </a:rPr>
              <a:t>originó en </a:t>
            </a:r>
            <a:r>
              <a:rPr lang="es-CL" sz="2000" dirty="0" smtClean="0">
                <a:solidFill>
                  <a:schemeClr val="bg1">
                    <a:lumMod val="85000"/>
                  </a:schemeClr>
                </a:solidFill>
              </a:rPr>
              <a:t>una singularidad espaciotemporal de</a:t>
            </a:r>
            <a:r>
              <a:rPr lang="es-CL" sz="2000" dirty="0">
                <a:solidFill>
                  <a:schemeClr val="bg1">
                    <a:lumMod val="85000"/>
                  </a:schemeClr>
                </a:solidFill>
              </a:rPr>
              <a:t> </a:t>
            </a:r>
            <a:r>
              <a:rPr lang="es-CL" sz="2000" dirty="0" smtClean="0">
                <a:solidFill>
                  <a:schemeClr val="bg1">
                    <a:lumMod val="85000"/>
                  </a:schemeClr>
                </a:solidFill>
              </a:rPr>
              <a:t>densidad </a:t>
            </a:r>
            <a:r>
              <a:rPr lang="es-CL" sz="2000" dirty="0">
                <a:solidFill>
                  <a:schemeClr val="bg1">
                    <a:lumMod val="85000"/>
                  </a:schemeClr>
                </a:solidFill>
              </a:rPr>
              <a:t> </a:t>
            </a:r>
            <a:r>
              <a:rPr lang="es-CL" sz="2000" dirty="0" smtClean="0">
                <a:solidFill>
                  <a:schemeClr val="bg1">
                    <a:lumMod val="85000"/>
                  </a:schemeClr>
                </a:solidFill>
              </a:rPr>
              <a:t>infinita matemáticamente paradójica. </a:t>
            </a:r>
          </a:p>
          <a:p>
            <a:pPr>
              <a:buFontTx/>
              <a:buChar char="-"/>
            </a:pPr>
            <a:r>
              <a:rPr lang="es-CL" sz="2000" dirty="0" smtClean="0">
                <a:solidFill>
                  <a:schemeClr val="bg1">
                    <a:lumMod val="85000"/>
                  </a:schemeClr>
                </a:solidFill>
              </a:rPr>
              <a:t>Una gran </a:t>
            </a:r>
            <a:r>
              <a:rPr lang="es-CL" sz="2000" dirty="0">
                <a:solidFill>
                  <a:schemeClr val="bg1">
                    <a:lumMod val="85000"/>
                  </a:schemeClr>
                </a:solidFill>
              </a:rPr>
              <a:t>colisión de energía pura primordial </a:t>
            </a:r>
            <a:r>
              <a:rPr lang="es-CL" sz="2000" dirty="0" smtClean="0">
                <a:solidFill>
                  <a:schemeClr val="bg1">
                    <a:lumMod val="85000"/>
                  </a:schemeClr>
                </a:solidFill>
              </a:rPr>
              <a:t>provocó el nacimiento del Universo.</a:t>
            </a:r>
          </a:p>
          <a:p>
            <a:pPr>
              <a:buFontTx/>
              <a:buChar char="-"/>
            </a:pPr>
            <a:r>
              <a:rPr lang="es-CL" sz="2000" dirty="0" smtClean="0">
                <a:solidFill>
                  <a:schemeClr val="bg1">
                    <a:lumMod val="85000"/>
                  </a:schemeClr>
                </a:solidFill>
              </a:rPr>
              <a:t>El Bing </a:t>
            </a:r>
            <a:r>
              <a:rPr lang="es-CL" sz="2000" dirty="0" err="1" smtClean="0">
                <a:solidFill>
                  <a:schemeClr val="bg1">
                    <a:lumMod val="85000"/>
                  </a:schemeClr>
                </a:solidFill>
              </a:rPr>
              <a:t>Bang</a:t>
            </a:r>
            <a:r>
              <a:rPr lang="es-CL" sz="2000" dirty="0" smtClean="0">
                <a:solidFill>
                  <a:schemeClr val="bg1">
                    <a:lumMod val="85000"/>
                  </a:schemeClr>
                </a:solidFill>
              </a:rPr>
              <a:t> produjo igual cantidades de materia y antimateria.</a:t>
            </a:r>
          </a:p>
          <a:p>
            <a:pPr>
              <a:buFontTx/>
              <a:buChar char="-"/>
            </a:pPr>
            <a:r>
              <a:rPr lang="es-CL" sz="2000" dirty="0" smtClean="0">
                <a:solidFill>
                  <a:schemeClr val="bg1">
                    <a:lumMod val="85000"/>
                  </a:schemeClr>
                </a:solidFill>
              </a:rPr>
              <a:t>El </a:t>
            </a:r>
            <a:r>
              <a:rPr lang="es-CL" sz="2000" dirty="0">
                <a:solidFill>
                  <a:schemeClr val="bg1">
                    <a:lumMod val="85000"/>
                  </a:schemeClr>
                </a:solidFill>
              </a:rPr>
              <a:t>universo se ha expandido desde entonces, por lo que los objetos astrofísicos se han alejado unos respecto de los otros.</a:t>
            </a:r>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2929635"/>
            <a:ext cx="6648400" cy="3739725"/>
          </a:xfrm>
          <a:prstGeom prst="rect">
            <a:avLst/>
          </a:prstGeom>
        </p:spPr>
      </p:pic>
    </p:spTree>
    <p:extLst>
      <p:ext uri="{BB962C8B-B14F-4D97-AF65-F5344CB8AC3E}">
        <p14:creationId xmlns:p14="http://schemas.microsoft.com/office/powerpoint/2010/main" val="1568107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 name="1 Título"/>
          <p:cNvSpPr>
            <a:spLocks noGrp="1"/>
          </p:cNvSpPr>
          <p:nvPr>
            <p:ph type="title"/>
          </p:nvPr>
        </p:nvSpPr>
        <p:spPr>
          <a:xfrm>
            <a:off x="457200" y="-171400"/>
            <a:ext cx="8229600" cy="1143000"/>
          </a:xfrm>
        </p:spPr>
        <p:txBody>
          <a:bodyPr/>
          <a:lstStyle/>
          <a:p>
            <a:r>
              <a:rPr lang="es-CL" dirty="0" smtClean="0">
                <a:solidFill>
                  <a:schemeClr val="bg1">
                    <a:lumMod val="85000"/>
                  </a:schemeClr>
                </a:solidFill>
              </a:rPr>
              <a:t>Antimateria</a:t>
            </a:r>
            <a:endParaRPr lang="es-CL" dirty="0">
              <a:solidFill>
                <a:schemeClr val="bg1">
                  <a:lumMod val="85000"/>
                </a:schemeClr>
              </a:solidFill>
            </a:endParaRPr>
          </a:p>
        </p:txBody>
      </p:sp>
      <p:sp>
        <p:nvSpPr>
          <p:cNvPr id="3" name="2 Marcador de contenido"/>
          <p:cNvSpPr>
            <a:spLocks noGrp="1"/>
          </p:cNvSpPr>
          <p:nvPr>
            <p:ph idx="1"/>
          </p:nvPr>
        </p:nvSpPr>
        <p:spPr>
          <a:xfrm>
            <a:off x="125760" y="692696"/>
            <a:ext cx="8892480" cy="3168352"/>
          </a:xfrm>
        </p:spPr>
        <p:txBody>
          <a:bodyPr>
            <a:normAutofit/>
          </a:bodyPr>
          <a:lstStyle/>
          <a:p>
            <a:pPr>
              <a:buFontTx/>
              <a:buChar char="-"/>
            </a:pPr>
            <a:r>
              <a:rPr lang="es-CL" sz="2000" dirty="0" smtClean="0">
                <a:solidFill>
                  <a:schemeClr val="bg1">
                    <a:lumMod val="85000"/>
                  </a:schemeClr>
                </a:solidFill>
              </a:rPr>
              <a:t>La </a:t>
            </a:r>
            <a:r>
              <a:rPr lang="es-CL" sz="2000" dirty="0">
                <a:solidFill>
                  <a:schemeClr val="bg1">
                    <a:lumMod val="85000"/>
                  </a:schemeClr>
                </a:solidFill>
              </a:rPr>
              <a:t>materia del Universo está constituida por partículas elementales, y cada una de ellas tiene su correspondiente "</a:t>
            </a:r>
            <a:r>
              <a:rPr lang="es-CL" sz="2000" dirty="0" smtClean="0">
                <a:solidFill>
                  <a:schemeClr val="bg1">
                    <a:lumMod val="85000"/>
                  </a:schemeClr>
                </a:solidFill>
              </a:rPr>
              <a:t>antipartícula“.</a:t>
            </a:r>
            <a:r>
              <a:rPr lang="es-CL" sz="2000" dirty="0">
                <a:solidFill>
                  <a:schemeClr val="bg1">
                    <a:lumMod val="85000"/>
                  </a:schemeClr>
                </a:solidFill>
              </a:rPr>
              <a:t> </a:t>
            </a:r>
            <a:endParaRPr lang="es-CL" sz="2000" dirty="0" smtClean="0">
              <a:solidFill>
                <a:schemeClr val="bg1">
                  <a:lumMod val="85000"/>
                </a:schemeClr>
              </a:solidFill>
            </a:endParaRPr>
          </a:p>
          <a:p>
            <a:pPr>
              <a:buFontTx/>
              <a:buChar char="-"/>
            </a:pPr>
            <a:r>
              <a:rPr lang="es-CL" sz="2000" dirty="0" smtClean="0">
                <a:solidFill>
                  <a:schemeClr val="bg1">
                    <a:lumMod val="85000"/>
                  </a:schemeClr>
                </a:solidFill>
              </a:rPr>
              <a:t>Así</a:t>
            </a:r>
            <a:r>
              <a:rPr lang="es-CL" sz="2000" dirty="0">
                <a:solidFill>
                  <a:schemeClr val="bg1">
                    <a:lumMod val="85000"/>
                  </a:schemeClr>
                </a:solidFill>
              </a:rPr>
              <a:t>, la antimateria es una forma de materia menos frecuente que está constituida por antipartículas en contraposición a la materia común que está compuesta de partículas</a:t>
            </a:r>
            <a:r>
              <a:rPr lang="es-CL" sz="2000" dirty="0" smtClean="0">
                <a:solidFill>
                  <a:schemeClr val="bg1">
                    <a:lumMod val="85000"/>
                  </a:schemeClr>
                </a:solidFill>
              </a:rPr>
              <a:t>.</a:t>
            </a:r>
          </a:p>
          <a:p>
            <a:pPr>
              <a:buFontTx/>
              <a:buChar char="-"/>
            </a:pPr>
            <a:r>
              <a:rPr lang="es-CL" sz="2000" dirty="0">
                <a:solidFill>
                  <a:schemeClr val="bg1">
                    <a:lumMod val="85000"/>
                  </a:schemeClr>
                </a:solidFill>
              </a:rPr>
              <a:t> Las dos existen y son exactamente iguales en todo, menos en su </a:t>
            </a:r>
            <a:r>
              <a:rPr lang="es-CL" sz="2000" dirty="0" smtClean="0">
                <a:solidFill>
                  <a:schemeClr val="bg1">
                    <a:lumMod val="85000"/>
                  </a:schemeClr>
                </a:solidFill>
              </a:rPr>
              <a:t>carga.</a:t>
            </a:r>
          </a:p>
          <a:p>
            <a:pPr>
              <a:buFontTx/>
              <a:buChar char="-"/>
            </a:pPr>
            <a:r>
              <a:rPr lang="es-CL" sz="2000" dirty="0">
                <a:solidFill>
                  <a:schemeClr val="bg1">
                    <a:lumMod val="85000"/>
                  </a:schemeClr>
                </a:solidFill>
              </a:rPr>
              <a:t>El contacto entre materia y antimateria ocasiona su </a:t>
            </a:r>
            <a:r>
              <a:rPr lang="es-CL" sz="2000" dirty="0" smtClean="0">
                <a:solidFill>
                  <a:schemeClr val="bg1">
                    <a:lumMod val="85000"/>
                  </a:schemeClr>
                </a:solidFill>
              </a:rPr>
              <a:t>aniquilación</a:t>
            </a:r>
            <a:r>
              <a:rPr lang="es-CL" sz="2000" dirty="0">
                <a:solidFill>
                  <a:schemeClr val="bg1">
                    <a:lumMod val="85000"/>
                  </a:schemeClr>
                </a:solidFill>
              </a:rPr>
              <a:t> mutua, esto no significa su destrucción, sino una transformación que da lugar a </a:t>
            </a:r>
            <a:r>
              <a:rPr lang="es-CL" sz="2000" dirty="0" smtClean="0">
                <a:solidFill>
                  <a:schemeClr val="bg1">
                    <a:lumMod val="85000"/>
                  </a:schemeClr>
                </a:solidFill>
              </a:rPr>
              <a:t>fotones</a:t>
            </a:r>
            <a:r>
              <a:rPr lang="es-CL" sz="2000" dirty="0">
                <a:solidFill>
                  <a:schemeClr val="bg1">
                    <a:lumMod val="85000"/>
                  </a:schemeClr>
                </a:solidFill>
              </a:rPr>
              <a:t> de alta </a:t>
            </a:r>
            <a:r>
              <a:rPr lang="es-CL" sz="2000" dirty="0" smtClean="0">
                <a:solidFill>
                  <a:schemeClr val="bg1">
                    <a:lumMod val="85000"/>
                  </a:schemeClr>
                </a:solidFill>
              </a:rPr>
              <a:t>energía y pares de partículas-antipartículas.</a:t>
            </a:r>
          </a:p>
          <a:p>
            <a:pPr>
              <a:buFontTx/>
              <a:buChar char="-"/>
            </a:pPr>
            <a:endParaRPr lang="es-CL" sz="2000" dirty="0" smtClean="0">
              <a:solidFill>
                <a:schemeClr val="bg1"/>
              </a:solidFill>
            </a:endParaRPr>
          </a:p>
          <a:p>
            <a:pPr>
              <a:buFontTx/>
              <a:buChar char="-"/>
            </a:pPr>
            <a:endParaRPr lang="es-CL" sz="2000" dirty="0">
              <a:solidFill>
                <a:schemeClr val="bg1"/>
              </a:solidFill>
            </a:endParaRPr>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3753035"/>
            <a:ext cx="5367536" cy="3019239"/>
          </a:xfrm>
          <a:prstGeom prst="rect">
            <a:avLst/>
          </a:prstGeom>
        </p:spPr>
      </p:pic>
    </p:spTree>
    <p:extLst>
      <p:ext uri="{BB962C8B-B14F-4D97-AF65-F5344CB8AC3E}">
        <p14:creationId xmlns:p14="http://schemas.microsoft.com/office/powerpoint/2010/main" val="2699712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 name="1 Título"/>
          <p:cNvSpPr>
            <a:spLocks noGrp="1"/>
          </p:cNvSpPr>
          <p:nvPr>
            <p:ph type="title"/>
          </p:nvPr>
        </p:nvSpPr>
        <p:spPr>
          <a:xfrm>
            <a:off x="457200" y="-171400"/>
            <a:ext cx="8229600" cy="1143000"/>
          </a:xfrm>
        </p:spPr>
        <p:txBody>
          <a:bodyPr/>
          <a:lstStyle/>
          <a:p>
            <a:r>
              <a:rPr lang="es-CL" dirty="0" smtClean="0">
                <a:solidFill>
                  <a:schemeClr val="bg1">
                    <a:lumMod val="85000"/>
                  </a:schemeClr>
                </a:solidFill>
              </a:rPr>
              <a:t>El Bosón de Higgs</a:t>
            </a:r>
            <a:endParaRPr lang="es-CL" dirty="0">
              <a:solidFill>
                <a:schemeClr val="bg1">
                  <a:lumMod val="85000"/>
                </a:schemeClr>
              </a:solidFill>
            </a:endParaRPr>
          </a:p>
        </p:txBody>
      </p:sp>
      <p:sp>
        <p:nvSpPr>
          <p:cNvPr id="3" name="2 Marcador de contenido"/>
          <p:cNvSpPr>
            <a:spLocks noGrp="1"/>
          </p:cNvSpPr>
          <p:nvPr>
            <p:ph idx="1"/>
          </p:nvPr>
        </p:nvSpPr>
        <p:spPr>
          <a:xfrm>
            <a:off x="125760" y="692696"/>
            <a:ext cx="8892480" cy="3096344"/>
          </a:xfrm>
        </p:spPr>
        <p:txBody>
          <a:bodyPr>
            <a:normAutofit lnSpcReduction="10000"/>
          </a:bodyPr>
          <a:lstStyle/>
          <a:p>
            <a:pPr>
              <a:buFontTx/>
              <a:buChar char="-"/>
            </a:pPr>
            <a:r>
              <a:rPr lang="es-CL" sz="2000" dirty="0" smtClean="0">
                <a:solidFill>
                  <a:schemeClr val="bg1">
                    <a:lumMod val="85000"/>
                  </a:schemeClr>
                </a:solidFill>
              </a:rPr>
              <a:t>En</a:t>
            </a:r>
            <a:r>
              <a:rPr lang="es-CL" sz="2000" dirty="0">
                <a:solidFill>
                  <a:schemeClr val="bg1">
                    <a:lumMod val="85000"/>
                  </a:schemeClr>
                </a:solidFill>
              </a:rPr>
              <a:t> </a:t>
            </a:r>
            <a:r>
              <a:rPr lang="es-CL" sz="2000" dirty="0" smtClean="0">
                <a:solidFill>
                  <a:schemeClr val="bg1">
                    <a:lumMod val="85000"/>
                  </a:schemeClr>
                </a:solidFill>
              </a:rPr>
              <a:t>física de partículas , </a:t>
            </a:r>
            <a:r>
              <a:rPr lang="es-CL" sz="2000" dirty="0">
                <a:solidFill>
                  <a:schemeClr val="bg1">
                    <a:lumMod val="85000"/>
                  </a:schemeClr>
                </a:solidFill>
              </a:rPr>
              <a:t>un </a:t>
            </a:r>
            <a:r>
              <a:rPr lang="es-CL" sz="2000" b="1" dirty="0">
                <a:solidFill>
                  <a:schemeClr val="bg1">
                    <a:lumMod val="85000"/>
                  </a:schemeClr>
                </a:solidFill>
              </a:rPr>
              <a:t>bosón</a:t>
            </a:r>
            <a:r>
              <a:rPr lang="es-CL" sz="2000" dirty="0">
                <a:solidFill>
                  <a:schemeClr val="bg1">
                    <a:lumMod val="85000"/>
                  </a:schemeClr>
                </a:solidFill>
              </a:rPr>
              <a:t> o boso, es uno de los dos tipos básicos de </a:t>
            </a:r>
            <a:r>
              <a:rPr lang="es-CL" sz="2000" dirty="0" smtClean="0">
                <a:solidFill>
                  <a:schemeClr val="bg1">
                    <a:lumMod val="85000"/>
                  </a:schemeClr>
                </a:solidFill>
              </a:rPr>
              <a:t>partículas elementales</a:t>
            </a:r>
            <a:r>
              <a:rPr lang="es-CL" sz="2000" dirty="0">
                <a:solidFill>
                  <a:schemeClr val="bg1">
                    <a:lumMod val="85000"/>
                  </a:schemeClr>
                </a:solidFill>
              </a:rPr>
              <a:t> de la </a:t>
            </a:r>
            <a:r>
              <a:rPr lang="es-CL" sz="2000" dirty="0" smtClean="0">
                <a:solidFill>
                  <a:schemeClr val="bg1">
                    <a:lumMod val="85000"/>
                  </a:schemeClr>
                </a:solidFill>
              </a:rPr>
              <a:t>naturaleza</a:t>
            </a:r>
          </a:p>
          <a:p>
            <a:pPr>
              <a:buFontTx/>
              <a:buChar char="-"/>
            </a:pPr>
            <a:r>
              <a:rPr lang="es-CL" sz="2000" dirty="0">
                <a:solidFill>
                  <a:schemeClr val="bg1">
                    <a:lumMod val="85000"/>
                  </a:schemeClr>
                </a:solidFill>
              </a:rPr>
              <a:t> El </a:t>
            </a:r>
            <a:r>
              <a:rPr lang="es-CL" sz="2000" b="1" dirty="0">
                <a:solidFill>
                  <a:schemeClr val="bg1">
                    <a:lumMod val="85000"/>
                  </a:schemeClr>
                </a:solidFill>
              </a:rPr>
              <a:t>bosón de Higgs</a:t>
            </a:r>
            <a:r>
              <a:rPr lang="es-CL" sz="2000" dirty="0">
                <a:solidFill>
                  <a:schemeClr val="bg1">
                    <a:lumMod val="85000"/>
                  </a:schemeClr>
                </a:solidFill>
              </a:rPr>
              <a:t> o </a:t>
            </a:r>
            <a:r>
              <a:rPr lang="es-CL" sz="2000" b="1" dirty="0">
                <a:solidFill>
                  <a:schemeClr val="bg1">
                    <a:lumMod val="85000"/>
                  </a:schemeClr>
                </a:solidFill>
              </a:rPr>
              <a:t>partícula de Higgs</a:t>
            </a:r>
            <a:r>
              <a:rPr lang="es-CL" sz="2000" dirty="0">
                <a:solidFill>
                  <a:schemeClr val="bg1">
                    <a:lumMod val="85000"/>
                  </a:schemeClr>
                </a:solidFill>
              </a:rPr>
              <a:t> es una </a:t>
            </a:r>
            <a:r>
              <a:rPr lang="es-CL" sz="2000" dirty="0" smtClean="0">
                <a:solidFill>
                  <a:schemeClr val="bg1">
                    <a:lumMod val="85000"/>
                  </a:schemeClr>
                </a:solidFill>
              </a:rPr>
              <a:t>partícula elemental </a:t>
            </a:r>
            <a:r>
              <a:rPr lang="es-CL" sz="2000" dirty="0">
                <a:solidFill>
                  <a:schemeClr val="bg1">
                    <a:lumMod val="85000"/>
                  </a:schemeClr>
                </a:solidFill>
              </a:rPr>
              <a:t> propuesta en el </a:t>
            </a:r>
            <a:r>
              <a:rPr lang="es-CL" sz="2000" dirty="0" smtClean="0">
                <a:solidFill>
                  <a:schemeClr val="bg1">
                    <a:lumMod val="85000"/>
                  </a:schemeClr>
                </a:solidFill>
              </a:rPr>
              <a:t>Modelo estándar de física de partículas. </a:t>
            </a:r>
            <a:r>
              <a:rPr lang="es-CL" sz="2000" dirty="0">
                <a:solidFill>
                  <a:schemeClr val="bg1">
                    <a:lumMod val="85000"/>
                  </a:schemeClr>
                </a:solidFill>
              </a:rPr>
              <a:t>Recibe su nombre en honor a </a:t>
            </a:r>
            <a:r>
              <a:rPr lang="es-CL" sz="2000" dirty="0" smtClean="0">
                <a:solidFill>
                  <a:schemeClr val="bg1">
                    <a:lumMod val="85000"/>
                  </a:schemeClr>
                </a:solidFill>
              </a:rPr>
              <a:t>Peter Higgs</a:t>
            </a:r>
            <a:r>
              <a:rPr lang="es-CL" sz="2000" dirty="0">
                <a:solidFill>
                  <a:schemeClr val="bg1">
                    <a:lumMod val="85000"/>
                  </a:schemeClr>
                </a:solidFill>
              </a:rPr>
              <a:t> quien, junto con otros, propuso en 1964, </a:t>
            </a:r>
            <a:r>
              <a:rPr lang="es-CL" sz="2000" dirty="0" smtClean="0">
                <a:solidFill>
                  <a:schemeClr val="bg1">
                    <a:lumMod val="85000"/>
                  </a:schemeClr>
                </a:solidFill>
              </a:rPr>
              <a:t>para </a:t>
            </a:r>
            <a:r>
              <a:rPr lang="es-CL" sz="2000" dirty="0">
                <a:solidFill>
                  <a:schemeClr val="bg1">
                    <a:lumMod val="85000"/>
                  </a:schemeClr>
                </a:solidFill>
              </a:rPr>
              <a:t>explicar el origen de la </a:t>
            </a:r>
            <a:r>
              <a:rPr lang="es-CL" sz="2000" dirty="0" smtClean="0">
                <a:solidFill>
                  <a:schemeClr val="bg1">
                    <a:lumMod val="85000"/>
                  </a:schemeClr>
                </a:solidFill>
              </a:rPr>
              <a:t>masa</a:t>
            </a:r>
            <a:r>
              <a:rPr lang="es-CL" sz="2000" dirty="0">
                <a:solidFill>
                  <a:schemeClr val="bg1">
                    <a:lumMod val="85000"/>
                  </a:schemeClr>
                </a:solidFill>
              </a:rPr>
              <a:t> de las partículas elementales</a:t>
            </a:r>
            <a:r>
              <a:rPr lang="es-CL" sz="2000" dirty="0" smtClean="0">
                <a:solidFill>
                  <a:schemeClr val="bg1">
                    <a:lumMod val="85000"/>
                  </a:schemeClr>
                </a:solidFill>
              </a:rPr>
              <a:t>.</a:t>
            </a:r>
          </a:p>
          <a:p>
            <a:pPr>
              <a:buFontTx/>
              <a:buChar char="-"/>
            </a:pPr>
            <a:r>
              <a:rPr lang="es-CL" sz="2000" dirty="0">
                <a:solidFill>
                  <a:schemeClr val="bg1">
                    <a:lumMod val="85000"/>
                  </a:schemeClr>
                </a:solidFill>
              </a:rPr>
              <a:t>N</a:t>
            </a:r>
            <a:r>
              <a:rPr lang="es-CL" sz="2000" dirty="0" smtClean="0">
                <a:solidFill>
                  <a:schemeClr val="bg1">
                    <a:lumMod val="85000"/>
                  </a:schemeClr>
                </a:solidFill>
              </a:rPr>
              <a:t>o </a:t>
            </a:r>
            <a:r>
              <a:rPr lang="es-CL" sz="2000" dirty="0">
                <a:solidFill>
                  <a:schemeClr val="bg1">
                    <a:lumMod val="85000"/>
                  </a:schemeClr>
                </a:solidFill>
              </a:rPr>
              <a:t>posee </a:t>
            </a:r>
            <a:r>
              <a:rPr lang="es-CL" sz="2000" dirty="0" smtClean="0">
                <a:solidFill>
                  <a:schemeClr val="bg1">
                    <a:lumMod val="85000"/>
                  </a:schemeClr>
                </a:solidFill>
              </a:rPr>
              <a:t>espín,</a:t>
            </a:r>
            <a:r>
              <a:rPr lang="es-CL" sz="2000" dirty="0">
                <a:solidFill>
                  <a:schemeClr val="bg1">
                    <a:lumMod val="85000"/>
                  </a:schemeClr>
                </a:solidFill>
              </a:rPr>
              <a:t> </a:t>
            </a:r>
            <a:r>
              <a:rPr lang="es-CL" sz="2000" dirty="0" smtClean="0">
                <a:solidFill>
                  <a:schemeClr val="bg1">
                    <a:lumMod val="85000"/>
                  </a:schemeClr>
                </a:solidFill>
              </a:rPr>
              <a:t>carga eléctrico o color, </a:t>
            </a:r>
            <a:r>
              <a:rPr lang="es-CL" sz="2000" dirty="0">
                <a:solidFill>
                  <a:schemeClr val="bg1">
                    <a:lumMod val="85000"/>
                  </a:schemeClr>
                </a:solidFill>
              </a:rPr>
              <a:t>es muy inestable y </a:t>
            </a:r>
            <a:r>
              <a:rPr lang="es-CL" sz="2000" dirty="0" smtClean="0">
                <a:solidFill>
                  <a:schemeClr val="bg1">
                    <a:lumMod val="85000"/>
                  </a:schemeClr>
                </a:solidFill>
              </a:rPr>
              <a:t>se desintegra</a:t>
            </a:r>
            <a:r>
              <a:rPr lang="es-CL" sz="2000" dirty="0">
                <a:solidFill>
                  <a:schemeClr val="bg1">
                    <a:lumMod val="85000"/>
                  </a:schemeClr>
                </a:solidFill>
              </a:rPr>
              <a:t> rápidamente, su vida media es del orden </a:t>
            </a:r>
            <a:r>
              <a:rPr lang="es-CL" sz="2000" dirty="0" smtClean="0">
                <a:solidFill>
                  <a:schemeClr val="bg1">
                    <a:lumMod val="85000"/>
                  </a:schemeClr>
                </a:solidFill>
              </a:rPr>
              <a:t>de los </a:t>
            </a:r>
            <a:r>
              <a:rPr lang="es-CL" sz="2000" dirty="0" err="1" smtClean="0">
                <a:solidFill>
                  <a:schemeClr val="bg1">
                    <a:lumMod val="85000"/>
                  </a:schemeClr>
                </a:solidFill>
              </a:rPr>
              <a:t>zeptosegundos</a:t>
            </a:r>
            <a:r>
              <a:rPr lang="es-CL" sz="2000" dirty="0" smtClean="0">
                <a:solidFill>
                  <a:schemeClr val="bg1">
                    <a:lumMod val="85000"/>
                  </a:schemeClr>
                </a:solidFill>
              </a:rPr>
              <a:t> (</a:t>
            </a:r>
            <a:r>
              <a:rPr lang="es-CL" sz="2000" dirty="0" err="1">
                <a:solidFill>
                  <a:schemeClr val="bg1">
                    <a:lumMod val="85000"/>
                  </a:schemeClr>
                </a:solidFill>
              </a:rPr>
              <a:t>miltrillonésima</a:t>
            </a:r>
            <a:r>
              <a:rPr lang="es-CL" sz="2000" dirty="0">
                <a:solidFill>
                  <a:schemeClr val="bg1">
                    <a:lumMod val="85000"/>
                  </a:schemeClr>
                </a:solidFill>
              </a:rPr>
              <a:t> parte de </a:t>
            </a:r>
            <a:r>
              <a:rPr lang="es-CL" sz="2000" dirty="0" smtClean="0">
                <a:solidFill>
                  <a:schemeClr val="bg1">
                    <a:lumMod val="85000"/>
                  </a:schemeClr>
                </a:solidFill>
              </a:rPr>
              <a:t>un segundo, 10</a:t>
            </a:r>
            <a:r>
              <a:rPr lang="es-CL" sz="2000" baseline="30000" dirty="0" smtClean="0">
                <a:solidFill>
                  <a:schemeClr val="bg1">
                    <a:lumMod val="85000"/>
                  </a:schemeClr>
                </a:solidFill>
              </a:rPr>
              <a:t>-21</a:t>
            </a:r>
            <a:r>
              <a:rPr lang="es-CL" sz="2000" dirty="0">
                <a:solidFill>
                  <a:schemeClr val="bg1">
                    <a:lumMod val="85000"/>
                  </a:schemeClr>
                </a:solidFill>
              </a:rPr>
              <a:t> s</a:t>
            </a:r>
            <a:r>
              <a:rPr lang="es-CL" sz="2000" dirty="0" smtClean="0">
                <a:solidFill>
                  <a:schemeClr val="bg1">
                    <a:lumMod val="85000"/>
                  </a:schemeClr>
                </a:solidFill>
              </a:rPr>
              <a:t>).</a:t>
            </a:r>
          </a:p>
          <a:p>
            <a:pPr>
              <a:buFontTx/>
              <a:buChar char="-"/>
            </a:pPr>
            <a:r>
              <a:rPr lang="es-CL" sz="2000" dirty="0" smtClean="0">
                <a:solidFill>
                  <a:schemeClr val="bg1">
                    <a:lumMod val="85000"/>
                  </a:schemeClr>
                </a:solidFill>
              </a:rPr>
              <a:t>Explica gran parte del modelo estándar propuesto.</a:t>
            </a:r>
          </a:p>
          <a:p>
            <a:pPr>
              <a:buFontTx/>
              <a:buChar char="-"/>
            </a:pPr>
            <a:endParaRPr lang="es-CL" sz="2000" dirty="0">
              <a:solidFill>
                <a:schemeClr val="bg1"/>
              </a:solidFill>
            </a:endParaRPr>
          </a:p>
        </p:txBody>
      </p:sp>
      <p:pic>
        <p:nvPicPr>
          <p:cNvPr id="1026" name="Picture 2" descr="C:\Users\PATRICKADELMO\Downloads\higgs-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789040"/>
            <a:ext cx="4464496" cy="2916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148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 name="1 Título"/>
          <p:cNvSpPr>
            <a:spLocks noGrp="1"/>
          </p:cNvSpPr>
          <p:nvPr>
            <p:ph type="title"/>
          </p:nvPr>
        </p:nvSpPr>
        <p:spPr>
          <a:xfrm>
            <a:off x="457200" y="-27384"/>
            <a:ext cx="8229600" cy="1143000"/>
          </a:xfrm>
        </p:spPr>
        <p:txBody>
          <a:bodyPr>
            <a:normAutofit/>
          </a:bodyPr>
          <a:lstStyle/>
          <a:p>
            <a:r>
              <a:rPr lang="es-ES" dirty="0">
                <a:solidFill>
                  <a:schemeClr val="bg1">
                    <a:lumMod val="85000"/>
                  </a:schemeClr>
                </a:solidFill>
              </a:rPr>
              <a:t>Plasma de </a:t>
            </a:r>
            <a:r>
              <a:rPr lang="es-ES" dirty="0" smtClean="0">
                <a:solidFill>
                  <a:schemeClr val="bg1">
                    <a:lumMod val="85000"/>
                  </a:schemeClr>
                </a:solidFill>
              </a:rPr>
              <a:t>quarks-gluones</a:t>
            </a:r>
            <a:endParaRPr lang="es-CL" dirty="0">
              <a:solidFill>
                <a:schemeClr val="bg1">
                  <a:lumMod val="85000"/>
                </a:schemeClr>
              </a:solidFill>
            </a:endParaRPr>
          </a:p>
        </p:txBody>
      </p:sp>
      <p:sp>
        <p:nvSpPr>
          <p:cNvPr id="3" name="2 Marcador de contenido"/>
          <p:cNvSpPr>
            <a:spLocks noGrp="1"/>
          </p:cNvSpPr>
          <p:nvPr>
            <p:ph idx="1"/>
          </p:nvPr>
        </p:nvSpPr>
        <p:spPr>
          <a:xfrm>
            <a:off x="125760" y="980728"/>
            <a:ext cx="8892480" cy="2808312"/>
          </a:xfrm>
        </p:spPr>
        <p:txBody>
          <a:bodyPr>
            <a:normAutofit/>
          </a:bodyPr>
          <a:lstStyle/>
          <a:p>
            <a:pPr>
              <a:buFontTx/>
              <a:buChar char="-"/>
            </a:pPr>
            <a:r>
              <a:rPr lang="es-CL" sz="2000" dirty="0" smtClean="0">
                <a:solidFill>
                  <a:schemeClr val="bg1">
                    <a:lumMod val="85000"/>
                  </a:schemeClr>
                </a:solidFill>
              </a:rPr>
              <a:t>El</a:t>
            </a:r>
            <a:r>
              <a:rPr lang="es-CL" sz="2000" dirty="0">
                <a:solidFill>
                  <a:schemeClr val="bg1">
                    <a:lumMod val="85000"/>
                  </a:schemeClr>
                </a:solidFill>
              </a:rPr>
              <a:t> </a:t>
            </a:r>
            <a:r>
              <a:rPr lang="es-CL" sz="2000" b="1" dirty="0">
                <a:solidFill>
                  <a:schemeClr val="bg1">
                    <a:lumMod val="85000"/>
                  </a:schemeClr>
                </a:solidFill>
              </a:rPr>
              <a:t>plasma de quark-gluones</a:t>
            </a:r>
            <a:r>
              <a:rPr lang="es-CL" sz="2000" dirty="0">
                <a:solidFill>
                  <a:schemeClr val="bg1">
                    <a:lumMod val="85000"/>
                  </a:schemeClr>
                </a:solidFill>
              </a:rPr>
              <a:t> (QGP) </a:t>
            </a:r>
            <a:r>
              <a:rPr lang="es-CL" sz="2000" dirty="0" smtClean="0">
                <a:solidFill>
                  <a:schemeClr val="bg1">
                    <a:lumMod val="85000"/>
                  </a:schemeClr>
                </a:solidFill>
              </a:rPr>
              <a:t>es una forma de materia de alta temperatura y excepcional densidad, de hecho es la sustancia más caliente y densa conocida hasta </a:t>
            </a:r>
          </a:p>
          <a:p>
            <a:pPr>
              <a:buFontTx/>
              <a:buChar char="-"/>
            </a:pPr>
            <a:r>
              <a:rPr lang="es-CL" sz="2000" dirty="0" smtClean="0">
                <a:solidFill>
                  <a:schemeClr val="bg1">
                    <a:lumMod val="85000"/>
                  </a:schemeClr>
                </a:solidFill>
              </a:rPr>
              <a:t>Se </a:t>
            </a:r>
            <a:r>
              <a:rPr lang="es-CL" sz="2000" dirty="0">
                <a:solidFill>
                  <a:schemeClr val="bg1">
                    <a:lumMod val="85000"/>
                  </a:schemeClr>
                </a:solidFill>
              </a:rPr>
              <a:t>compone de q</a:t>
            </a:r>
            <a:r>
              <a:rPr lang="es-CL" sz="2000" dirty="0" smtClean="0">
                <a:solidFill>
                  <a:schemeClr val="bg1">
                    <a:lumMod val="85000"/>
                  </a:schemeClr>
                </a:solidFill>
              </a:rPr>
              <a:t>uarks y gluones</a:t>
            </a:r>
            <a:r>
              <a:rPr lang="es-CL" sz="2000" dirty="0">
                <a:solidFill>
                  <a:schemeClr val="bg1">
                    <a:lumMod val="85000"/>
                  </a:schemeClr>
                </a:solidFill>
              </a:rPr>
              <a:t> (casi) libres que son los </a:t>
            </a:r>
            <a:r>
              <a:rPr lang="es-CL" sz="2000" dirty="0" smtClean="0">
                <a:solidFill>
                  <a:schemeClr val="bg1">
                    <a:lumMod val="85000"/>
                  </a:schemeClr>
                </a:solidFill>
              </a:rPr>
              <a:t>componentes </a:t>
            </a:r>
            <a:r>
              <a:rPr lang="es-CL" sz="2000" dirty="0">
                <a:solidFill>
                  <a:schemeClr val="bg1">
                    <a:lumMod val="85000"/>
                  </a:schemeClr>
                </a:solidFill>
              </a:rPr>
              <a:t>básicos de la materia</a:t>
            </a:r>
            <a:r>
              <a:rPr lang="es-CL" sz="2000" dirty="0" smtClean="0">
                <a:solidFill>
                  <a:schemeClr val="bg1">
                    <a:lumMod val="85000"/>
                  </a:schemeClr>
                </a:solidFill>
              </a:rPr>
              <a:t>.</a:t>
            </a:r>
          </a:p>
          <a:p>
            <a:pPr>
              <a:buFontTx/>
              <a:buChar char="-"/>
            </a:pPr>
            <a:r>
              <a:rPr lang="es-CL" sz="2000" dirty="0" smtClean="0">
                <a:solidFill>
                  <a:schemeClr val="bg1">
                    <a:lumMod val="85000"/>
                  </a:schemeClr>
                </a:solidFill>
              </a:rPr>
              <a:t>El Gluón es </a:t>
            </a:r>
            <a:r>
              <a:rPr lang="es-CL" sz="2000" dirty="0">
                <a:solidFill>
                  <a:schemeClr val="bg1">
                    <a:lumMod val="85000"/>
                  </a:schemeClr>
                </a:solidFill>
              </a:rPr>
              <a:t>el </a:t>
            </a:r>
            <a:r>
              <a:rPr lang="es-CL" sz="2000" dirty="0" smtClean="0">
                <a:solidFill>
                  <a:schemeClr val="bg1">
                    <a:lumMod val="85000"/>
                  </a:schemeClr>
                </a:solidFill>
              </a:rPr>
              <a:t>bosón</a:t>
            </a:r>
            <a:r>
              <a:rPr lang="es-CL" sz="2000" dirty="0">
                <a:solidFill>
                  <a:schemeClr val="bg1">
                    <a:lumMod val="85000"/>
                  </a:schemeClr>
                </a:solidFill>
              </a:rPr>
              <a:t> portador de </a:t>
            </a:r>
            <a:r>
              <a:rPr lang="es-CL" sz="2000" dirty="0" smtClean="0">
                <a:solidFill>
                  <a:schemeClr val="bg1">
                    <a:lumMod val="85000"/>
                  </a:schemeClr>
                </a:solidFill>
              </a:rPr>
              <a:t>la interacción nuclear fuerte.</a:t>
            </a:r>
          </a:p>
          <a:p>
            <a:pPr>
              <a:buFontTx/>
              <a:buChar char="-"/>
            </a:pPr>
            <a:r>
              <a:rPr lang="es-CL" sz="2000" dirty="0" smtClean="0">
                <a:solidFill>
                  <a:schemeClr val="bg1">
                    <a:lumMod val="85000"/>
                  </a:schemeClr>
                </a:solidFill>
              </a:rPr>
              <a:t>Es el culpable de las teorías catastróficas que han levantado algunos seudocientíficos, como la posibilidad de la creación de agujeros negros.</a:t>
            </a:r>
            <a:endParaRPr lang="es-CL" sz="2000" dirty="0">
              <a:solidFill>
                <a:schemeClr val="bg1">
                  <a:lumMod val="85000"/>
                </a:schemeClr>
              </a:solidFill>
            </a:endParaRPr>
          </a:p>
        </p:txBody>
      </p:sp>
      <p:pic>
        <p:nvPicPr>
          <p:cNvPr id="2050" name="Picture 2" descr="http://1.bp.blogspot.com/-VvlAahdcvNE/UQacHYKgA3I/AAAAAAAAAOY/8RyyRxHh2_o/s1600/Antimateria+Angeles+y+Demoni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530" y="3788617"/>
            <a:ext cx="619125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148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 name="1 Título"/>
          <p:cNvSpPr>
            <a:spLocks noGrp="1"/>
          </p:cNvSpPr>
          <p:nvPr>
            <p:ph type="title"/>
          </p:nvPr>
        </p:nvSpPr>
        <p:spPr>
          <a:xfrm>
            <a:off x="446856" y="-243408"/>
            <a:ext cx="8229600" cy="1143000"/>
          </a:xfrm>
        </p:spPr>
        <p:txBody>
          <a:bodyPr/>
          <a:lstStyle/>
          <a:p>
            <a:r>
              <a:rPr lang="es-CL" dirty="0" smtClean="0">
                <a:solidFill>
                  <a:schemeClr val="bg1">
                    <a:lumMod val="85000"/>
                  </a:schemeClr>
                </a:solidFill>
              </a:rPr>
              <a:t>Riesgos</a:t>
            </a:r>
            <a:endParaRPr lang="es-CL" dirty="0">
              <a:solidFill>
                <a:schemeClr val="bg1">
                  <a:lumMod val="85000"/>
                </a:schemeClr>
              </a:solidFill>
            </a:endParaRPr>
          </a:p>
        </p:txBody>
      </p:sp>
      <p:sp>
        <p:nvSpPr>
          <p:cNvPr id="3" name="2 Marcador de contenido"/>
          <p:cNvSpPr>
            <a:spLocks noGrp="1"/>
          </p:cNvSpPr>
          <p:nvPr>
            <p:ph idx="1"/>
          </p:nvPr>
        </p:nvSpPr>
        <p:spPr>
          <a:xfrm>
            <a:off x="0" y="764704"/>
            <a:ext cx="9144000" cy="4176464"/>
          </a:xfrm>
        </p:spPr>
        <p:txBody>
          <a:bodyPr>
            <a:normAutofit lnSpcReduction="10000"/>
          </a:bodyPr>
          <a:lstStyle/>
          <a:p>
            <a:pPr>
              <a:buFontTx/>
              <a:buChar char="-"/>
            </a:pPr>
            <a:r>
              <a:rPr lang="es-CL" sz="2000" b="1" dirty="0" smtClean="0">
                <a:solidFill>
                  <a:schemeClr val="bg1">
                    <a:lumMod val="85000"/>
                  </a:schemeClr>
                </a:solidFill>
              </a:rPr>
              <a:t>¿</a:t>
            </a:r>
            <a:r>
              <a:rPr lang="es-CL" sz="2000" b="1" dirty="0">
                <a:solidFill>
                  <a:schemeClr val="bg1">
                    <a:lumMod val="85000"/>
                  </a:schemeClr>
                </a:solidFill>
              </a:rPr>
              <a:t>Realmente se pueden producir partículas que absorban la Tierra? </a:t>
            </a:r>
            <a:endParaRPr lang="es-CL" sz="2000" b="1" dirty="0" smtClean="0">
              <a:solidFill>
                <a:schemeClr val="bg1">
                  <a:lumMod val="85000"/>
                </a:schemeClr>
              </a:solidFill>
            </a:endParaRPr>
          </a:p>
          <a:p>
            <a:pPr>
              <a:buFontTx/>
              <a:buChar char="-"/>
            </a:pPr>
            <a:r>
              <a:rPr lang="es-CL" sz="2000" dirty="0" smtClean="0">
                <a:solidFill>
                  <a:schemeClr val="bg1">
                    <a:lumMod val="85000"/>
                  </a:schemeClr>
                </a:solidFill>
              </a:rPr>
              <a:t>Según los expertos del CERN, no es posible que se desencadenen las teorías catastrófica predichas.</a:t>
            </a:r>
          </a:p>
          <a:p>
            <a:pPr>
              <a:buFontTx/>
              <a:buChar char="-"/>
            </a:pPr>
            <a:r>
              <a:rPr lang="es-CL" sz="2000" dirty="0">
                <a:solidFill>
                  <a:schemeClr val="bg1">
                    <a:lumMod val="85000"/>
                  </a:schemeClr>
                </a:solidFill>
              </a:rPr>
              <a:t>Una comprobación sólida de que nada catastrófico se puede producir en el LHC viene de la radiación cósmica que llega a la tierra desde su formación. Se calcula que la tierra ha recibido partículas de fuentes naturales, equivalentes a un millón de veces las que se esperan en el LHC</a:t>
            </a:r>
            <a:r>
              <a:rPr lang="es-CL" sz="2000" dirty="0" smtClean="0">
                <a:solidFill>
                  <a:schemeClr val="bg1">
                    <a:lumMod val="85000"/>
                  </a:schemeClr>
                </a:solidFill>
              </a:rPr>
              <a:t>.</a:t>
            </a:r>
          </a:p>
          <a:p>
            <a:pPr>
              <a:buFontTx/>
              <a:buChar char="-"/>
            </a:pPr>
            <a:r>
              <a:rPr lang="es-CL" sz="2000" i="1" dirty="0" smtClean="0">
                <a:solidFill>
                  <a:schemeClr val="bg1">
                    <a:lumMod val="85000"/>
                  </a:schemeClr>
                </a:solidFill>
              </a:rPr>
              <a:t>“En el sol ocurren a diario miles de reacciones y colisiones mucho más potentes que las que se generan en el LHC, y el Sol aun sigue ahí, si vemos las estrellas que son miles de veces mayor que el Sol, y aún existen, no hay razones para pensar que se puedan producir efectos devastadores como agujeros negros, </a:t>
            </a:r>
            <a:r>
              <a:rPr lang="es-CL" sz="2000" i="1" dirty="0" err="1">
                <a:solidFill>
                  <a:schemeClr val="bg1">
                    <a:lumMod val="85000"/>
                  </a:schemeClr>
                </a:solidFill>
              </a:rPr>
              <a:t>strangelets</a:t>
            </a:r>
            <a:r>
              <a:rPr lang="es-CL" sz="2000" i="1" dirty="0">
                <a:solidFill>
                  <a:schemeClr val="bg1">
                    <a:lumMod val="85000"/>
                  </a:schemeClr>
                </a:solidFill>
              </a:rPr>
              <a:t> (materia extraña),  </a:t>
            </a:r>
            <a:r>
              <a:rPr lang="es-CL" sz="2000" i="1" dirty="0" err="1">
                <a:solidFill>
                  <a:schemeClr val="bg1">
                    <a:lumMod val="85000"/>
                  </a:schemeClr>
                </a:solidFill>
              </a:rPr>
              <a:t>monopolos</a:t>
            </a:r>
            <a:r>
              <a:rPr lang="es-CL" sz="2000" i="1" dirty="0">
                <a:solidFill>
                  <a:schemeClr val="bg1">
                    <a:lumMod val="85000"/>
                  </a:schemeClr>
                </a:solidFill>
              </a:rPr>
              <a:t> magnéticos y/o burbujas de </a:t>
            </a:r>
            <a:r>
              <a:rPr lang="es-CL" sz="2000" i="1" dirty="0" smtClean="0">
                <a:solidFill>
                  <a:schemeClr val="bg1">
                    <a:lumMod val="85000"/>
                  </a:schemeClr>
                </a:solidFill>
              </a:rPr>
              <a:t>vacío</a:t>
            </a:r>
            <a:r>
              <a:rPr lang="es-CL" sz="2000" dirty="0" smtClean="0">
                <a:solidFill>
                  <a:schemeClr val="bg1">
                    <a:lumMod val="85000"/>
                  </a:schemeClr>
                </a:solidFill>
              </a:rPr>
              <a:t>”, comenta </a:t>
            </a:r>
            <a:r>
              <a:rPr lang="es-CL" sz="2000" i="1" dirty="0">
                <a:solidFill>
                  <a:schemeClr val="bg1">
                    <a:lumMod val="85000"/>
                  </a:schemeClr>
                </a:solidFill>
              </a:rPr>
              <a:t>Tara </a:t>
            </a:r>
            <a:r>
              <a:rPr lang="es-CL" sz="2000" i="1" dirty="0" err="1">
                <a:solidFill>
                  <a:schemeClr val="bg1">
                    <a:lumMod val="85000"/>
                  </a:schemeClr>
                </a:solidFill>
              </a:rPr>
              <a:t>Shears</a:t>
            </a:r>
            <a:r>
              <a:rPr lang="es-CL" sz="2000" dirty="0">
                <a:solidFill>
                  <a:schemeClr val="bg1">
                    <a:lumMod val="85000"/>
                  </a:schemeClr>
                </a:solidFill>
              </a:rPr>
              <a:t>, Profesora e investigadora de Física de Partículas de la Universidad de Liverpool, en el documental del LHC del CERN</a:t>
            </a:r>
            <a:r>
              <a:rPr lang="es-CL" sz="2000" dirty="0" smtClean="0">
                <a:solidFill>
                  <a:schemeClr val="bg1">
                    <a:lumMod val="85000"/>
                  </a:schemeClr>
                </a:solidFill>
              </a:rPr>
              <a:t>.</a:t>
            </a:r>
            <a:endParaRPr lang="es-CL" sz="2000" dirty="0">
              <a:solidFill>
                <a:schemeClr val="bg1">
                  <a:lumMod val="85000"/>
                </a:schemeClr>
              </a:solidFill>
            </a:endParaRPr>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4869160"/>
            <a:ext cx="4968552" cy="1835607"/>
          </a:xfrm>
          <a:prstGeom prst="rect">
            <a:avLst/>
          </a:prstGeom>
        </p:spPr>
      </p:pic>
    </p:spTree>
    <p:extLst>
      <p:ext uri="{BB962C8B-B14F-4D97-AF65-F5344CB8AC3E}">
        <p14:creationId xmlns:p14="http://schemas.microsoft.com/office/powerpoint/2010/main" val="735250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 name="1 Título"/>
          <p:cNvSpPr>
            <a:spLocks noGrp="1"/>
          </p:cNvSpPr>
          <p:nvPr>
            <p:ph type="title"/>
          </p:nvPr>
        </p:nvSpPr>
        <p:spPr>
          <a:xfrm>
            <a:off x="457200" y="-243408"/>
            <a:ext cx="8229600" cy="1143000"/>
          </a:xfrm>
        </p:spPr>
        <p:txBody>
          <a:bodyPr>
            <a:normAutofit fontScale="90000"/>
          </a:bodyPr>
          <a:lstStyle/>
          <a:p>
            <a:r>
              <a:rPr lang="es-CL" dirty="0" smtClean="0">
                <a:solidFill>
                  <a:schemeClr val="bg1">
                    <a:lumMod val="85000"/>
                  </a:schemeClr>
                </a:solidFill>
              </a:rPr>
              <a:t>Aplicaciones y avances en la sociedad</a:t>
            </a:r>
            <a:endParaRPr lang="es-CL" dirty="0">
              <a:solidFill>
                <a:schemeClr val="bg1">
                  <a:lumMod val="85000"/>
                </a:schemeClr>
              </a:solidFill>
            </a:endParaRPr>
          </a:p>
        </p:txBody>
      </p:sp>
      <p:sp>
        <p:nvSpPr>
          <p:cNvPr id="3" name="2 Marcador de contenido"/>
          <p:cNvSpPr>
            <a:spLocks noGrp="1"/>
          </p:cNvSpPr>
          <p:nvPr>
            <p:ph idx="1"/>
          </p:nvPr>
        </p:nvSpPr>
        <p:spPr>
          <a:xfrm>
            <a:off x="125760" y="692696"/>
            <a:ext cx="8892480" cy="6048672"/>
          </a:xfrm>
        </p:spPr>
        <p:txBody>
          <a:bodyPr>
            <a:noAutofit/>
          </a:bodyPr>
          <a:lstStyle/>
          <a:p>
            <a:pPr>
              <a:buFontTx/>
              <a:buChar char="-"/>
            </a:pPr>
            <a:r>
              <a:rPr lang="es-CL" sz="2000" dirty="0" smtClean="0">
                <a:solidFill>
                  <a:schemeClr val="bg1">
                    <a:lumMod val="85000"/>
                  </a:schemeClr>
                </a:solidFill>
              </a:rPr>
              <a:t>Las aplicaciones que hasta el momento se han logrado mediante el desarrollo del LHC son:</a:t>
            </a:r>
          </a:p>
          <a:p>
            <a:pPr>
              <a:buFontTx/>
              <a:buChar char="-"/>
            </a:pPr>
            <a:r>
              <a:rPr lang="es-CL" sz="2000" b="1" dirty="0" smtClean="0">
                <a:solidFill>
                  <a:schemeClr val="bg1">
                    <a:lumMod val="85000"/>
                  </a:schemeClr>
                </a:solidFill>
              </a:rPr>
              <a:t>MEDICINA: </a:t>
            </a:r>
            <a:r>
              <a:rPr lang="es-CL" sz="2000" dirty="0">
                <a:solidFill>
                  <a:schemeClr val="bg1">
                    <a:lumMod val="85000"/>
                  </a:schemeClr>
                </a:solidFill>
              </a:rPr>
              <a:t>Los conocimientos adquiridos en la construcción de aceleradores de partículas como el LHC han servido para </a:t>
            </a:r>
            <a:r>
              <a:rPr lang="es-CL" sz="2000" dirty="0" smtClean="0">
                <a:solidFill>
                  <a:schemeClr val="bg1">
                    <a:lumMod val="85000"/>
                  </a:schemeClr>
                </a:solidFill>
              </a:rPr>
              <a:t>mejorar la radioterapia, </a:t>
            </a:r>
            <a:r>
              <a:rPr lang="es-CL" sz="2000" dirty="0">
                <a:solidFill>
                  <a:schemeClr val="bg1">
                    <a:lumMod val="85000"/>
                  </a:schemeClr>
                </a:solidFill>
              </a:rPr>
              <a:t>tratamiento de enfermedades como el </a:t>
            </a:r>
            <a:r>
              <a:rPr lang="es-CL" sz="2000" dirty="0" smtClean="0">
                <a:solidFill>
                  <a:schemeClr val="bg1">
                    <a:lumMod val="85000"/>
                  </a:schemeClr>
                </a:solidFill>
              </a:rPr>
              <a:t>cáncer, (</a:t>
            </a:r>
            <a:r>
              <a:rPr lang="es-CL" sz="2000" dirty="0" err="1" smtClean="0">
                <a:solidFill>
                  <a:schemeClr val="bg1">
                    <a:lumMod val="85000"/>
                  </a:schemeClr>
                </a:solidFill>
              </a:rPr>
              <a:t>hadrontetapia</a:t>
            </a:r>
            <a:r>
              <a:rPr lang="es-CL" sz="2000" dirty="0" smtClean="0">
                <a:solidFill>
                  <a:schemeClr val="bg1">
                    <a:lumMod val="85000"/>
                  </a:schemeClr>
                </a:solidFill>
              </a:rPr>
              <a:t>). También </a:t>
            </a:r>
            <a:r>
              <a:rPr lang="es-CL" sz="2000" dirty="0">
                <a:solidFill>
                  <a:schemeClr val="bg1">
                    <a:lumMod val="85000"/>
                  </a:schemeClr>
                </a:solidFill>
              </a:rPr>
              <a:t>Un método de diagnóstico muy poderoso llamado </a:t>
            </a:r>
            <a:r>
              <a:rPr lang="es-CL" sz="2000" b="1" dirty="0">
                <a:solidFill>
                  <a:schemeClr val="bg1">
                    <a:lumMod val="85000"/>
                  </a:schemeClr>
                </a:solidFill>
              </a:rPr>
              <a:t>Tomografía por Emisión de Positrones </a:t>
            </a:r>
            <a:r>
              <a:rPr lang="es-CL" sz="2000" dirty="0">
                <a:solidFill>
                  <a:schemeClr val="bg1">
                    <a:lumMod val="85000"/>
                  </a:schemeClr>
                </a:solidFill>
              </a:rPr>
              <a:t>(PET</a:t>
            </a:r>
            <a:r>
              <a:rPr lang="es-CL" sz="2000" dirty="0" smtClean="0">
                <a:solidFill>
                  <a:schemeClr val="bg1">
                    <a:lumMod val="85000"/>
                  </a:schemeClr>
                </a:solidFill>
              </a:rPr>
              <a:t>) </a:t>
            </a:r>
            <a:r>
              <a:rPr lang="es-CL" sz="2000" dirty="0">
                <a:solidFill>
                  <a:schemeClr val="bg1">
                    <a:lumMod val="85000"/>
                  </a:schemeClr>
                </a:solidFill>
              </a:rPr>
              <a:t>fue puesto a punto gracias al desarrollo del Gran Colisionador de Hadrones</a:t>
            </a:r>
            <a:endParaRPr lang="es-CL" sz="2000" dirty="0" smtClean="0">
              <a:solidFill>
                <a:schemeClr val="bg1">
                  <a:lumMod val="85000"/>
                </a:schemeClr>
              </a:solidFill>
            </a:endParaRPr>
          </a:p>
          <a:p>
            <a:pPr>
              <a:buFontTx/>
              <a:buChar char="-"/>
            </a:pPr>
            <a:r>
              <a:rPr lang="es-CL" sz="2000" b="1" dirty="0" smtClean="0">
                <a:solidFill>
                  <a:schemeClr val="bg1">
                    <a:lumMod val="85000"/>
                  </a:schemeClr>
                </a:solidFill>
              </a:rPr>
              <a:t>COMPUTACIÓN: </a:t>
            </a:r>
            <a:r>
              <a:rPr lang="es-CL" sz="2000" dirty="0">
                <a:solidFill>
                  <a:schemeClr val="bg1">
                    <a:lumMod val="85000"/>
                  </a:schemeClr>
                </a:solidFill>
              </a:rPr>
              <a:t>Los creadores del GRID creen que este tipo de computación puede suponer una nueva revolución como en su momento fue </a:t>
            </a:r>
            <a:r>
              <a:rPr lang="es-CL" sz="2000" dirty="0" smtClean="0">
                <a:solidFill>
                  <a:schemeClr val="bg1">
                    <a:lumMod val="85000"/>
                  </a:schemeClr>
                </a:solidFill>
              </a:rPr>
              <a:t>Internet.</a:t>
            </a:r>
            <a:r>
              <a:rPr lang="es-CL" sz="2000" dirty="0">
                <a:solidFill>
                  <a:schemeClr val="bg1">
                    <a:lumMod val="85000"/>
                  </a:schemeClr>
                </a:solidFill>
              </a:rPr>
              <a:t> </a:t>
            </a:r>
            <a:endParaRPr lang="es-CL" sz="2000" dirty="0" smtClean="0">
              <a:solidFill>
                <a:schemeClr val="bg1">
                  <a:lumMod val="85000"/>
                </a:schemeClr>
              </a:solidFill>
            </a:endParaRPr>
          </a:p>
          <a:p>
            <a:pPr>
              <a:buFontTx/>
              <a:buChar char="-"/>
            </a:pPr>
            <a:r>
              <a:rPr lang="es-CL" sz="2000" b="1" dirty="0">
                <a:solidFill>
                  <a:schemeClr val="bg1">
                    <a:lumMod val="85000"/>
                  </a:schemeClr>
                </a:solidFill>
              </a:rPr>
              <a:t>MEDIO </a:t>
            </a:r>
            <a:r>
              <a:rPr lang="es-CL" sz="2000" b="1" dirty="0" smtClean="0">
                <a:solidFill>
                  <a:schemeClr val="bg1">
                    <a:lumMod val="85000"/>
                  </a:schemeClr>
                </a:solidFill>
              </a:rPr>
              <a:t>AMBIENTE: </a:t>
            </a:r>
            <a:r>
              <a:rPr lang="es-CL" sz="2000" dirty="0">
                <a:solidFill>
                  <a:schemeClr val="bg1">
                    <a:lumMod val="85000"/>
                  </a:schemeClr>
                </a:solidFill>
              </a:rPr>
              <a:t>El almacenamiento de los residuos nucleares es uno de los principales inconvenientes de la energía atómica, pero los físicos que trabajan con aceleradores han propuesto una solución que reduciría la magnitud del problema</a:t>
            </a:r>
            <a:r>
              <a:rPr lang="es-CL" sz="2000" dirty="0" smtClean="0">
                <a:solidFill>
                  <a:schemeClr val="bg1">
                    <a:lumMod val="85000"/>
                  </a:schemeClr>
                </a:solidFill>
              </a:rPr>
              <a:t>.</a:t>
            </a:r>
            <a:r>
              <a:rPr lang="es-CL" sz="2000" dirty="0">
                <a:solidFill>
                  <a:schemeClr val="bg1">
                    <a:lumMod val="85000"/>
                  </a:schemeClr>
                </a:solidFill>
              </a:rPr>
              <a:t> Consistiría en bombardear los desechos nucleares con neutrones producidos en aceleradores. De esta manera, se producirían versiones más ligeras de los átomos radiactivos del combustible de las centrales nucleares, que se degradarían a su vez en materiales relativamente inofensivos</a:t>
            </a:r>
            <a:r>
              <a:rPr lang="es-CL" sz="2000" dirty="0" smtClean="0">
                <a:solidFill>
                  <a:schemeClr val="bg1">
                    <a:lumMod val="85000"/>
                  </a:schemeClr>
                </a:solidFill>
              </a:rPr>
              <a:t>.</a:t>
            </a:r>
          </a:p>
          <a:p>
            <a:pPr>
              <a:buFontTx/>
              <a:buChar char="-"/>
            </a:pPr>
            <a:r>
              <a:rPr lang="es-CL" sz="2000" b="1" dirty="0" smtClean="0">
                <a:solidFill>
                  <a:schemeClr val="bg1">
                    <a:lumMod val="85000"/>
                  </a:schemeClr>
                </a:solidFill>
              </a:rPr>
              <a:t>TECNOLOGÍA: </a:t>
            </a:r>
            <a:r>
              <a:rPr lang="es-CL" sz="2000" dirty="0" smtClean="0">
                <a:solidFill>
                  <a:schemeClr val="bg1">
                    <a:lumMod val="85000"/>
                  </a:schemeClr>
                </a:solidFill>
              </a:rPr>
              <a:t>El desarrollo de la electrónica y la tecnología es un paso muy importante, se está implementando en procesos de construcción de nuevos componentes hacia la electrónica del hogar.</a:t>
            </a:r>
            <a:endParaRPr lang="es-CL" sz="2000" dirty="0">
              <a:solidFill>
                <a:schemeClr val="bg1">
                  <a:lumMod val="85000"/>
                </a:schemeClr>
              </a:solidFill>
            </a:endParaRPr>
          </a:p>
        </p:txBody>
      </p:sp>
    </p:spTree>
    <p:extLst>
      <p:ext uri="{BB962C8B-B14F-4D97-AF65-F5344CB8AC3E}">
        <p14:creationId xmlns:p14="http://schemas.microsoft.com/office/powerpoint/2010/main" val="791526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 name="1 Título"/>
          <p:cNvSpPr>
            <a:spLocks noGrp="1"/>
          </p:cNvSpPr>
          <p:nvPr>
            <p:ph type="title"/>
          </p:nvPr>
        </p:nvSpPr>
        <p:spPr>
          <a:xfrm>
            <a:off x="457200" y="116632"/>
            <a:ext cx="8229600" cy="1143000"/>
          </a:xfrm>
        </p:spPr>
        <p:txBody>
          <a:bodyPr/>
          <a:lstStyle/>
          <a:p>
            <a:r>
              <a:rPr lang="es-CL" dirty="0" smtClean="0">
                <a:solidFill>
                  <a:schemeClr val="bg1">
                    <a:lumMod val="85000"/>
                  </a:schemeClr>
                </a:solidFill>
              </a:rPr>
              <a:t>Conclusiones</a:t>
            </a:r>
            <a:endParaRPr lang="es-CL" dirty="0">
              <a:solidFill>
                <a:schemeClr val="bg1">
                  <a:lumMod val="85000"/>
                </a:schemeClr>
              </a:solidFill>
            </a:endParaRPr>
          </a:p>
        </p:txBody>
      </p:sp>
      <p:sp>
        <p:nvSpPr>
          <p:cNvPr id="3" name="2 Marcador de contenido"/>
          <p:cNvSpPr>
            <a:spLocks noGrp="1"/>
          </p:cNvSpPr>
          <p:nvPr>
            <p:ph idx="1"/>
          </p:nvPr>
        </p:nvSpPr>
        <p:spPr>
          <a:xfrm>
            <a:off x="125760" y="1196752"/>
            <a:ext cx="8892480" cy="5400600"/>
          </a:xfrm>
        </p:spPr>
        <p:txBody>
          <a:bodyPr>
            <a:normAutofit/>
          </a:bodyPr>
          <a:lstStyle/>
          <a:p>
            <a:pPr>
              <a:buFontTx/>
              <a:buChar char="-"/>
            </a:pPr>
            <a:r>
              <a:rPr lang="es-CL" sz="2400" dirty="0" smtClean="0">
                <a:solidFill>
                  <a:schemeClr val="bg1">
                    <a:lumMod val="85000"/>
                  </a:schemeClr>
                </a:solidFill>
              </a:rPr>
              <a:t>Los avances en el conocimiento del origen y evolución del Universo ha traído consigo un desarrollo importante en los terrenos de la MEDICINA, TECNOLOGÍA, MEDIO AMBIENTE y COMPUTACIÓN.</a:t>
            </a:r>
          </a:p>
          <a:p>
            <a:pPr>
              <a:buFontTx/>
              <a:buChar char="-"/>
            </a:pPr>
            <a:r>
              <a:rPr lang="es-CL" sz="2400" dirty="0" smtClean="0">
                <a:solidFill>
                  <a:schemeClr val="bg1">
                    <a:lumMod val="85000"/>
                  </a:schemeClr>
                </a:solidFill>
              </a:rPr>
              <a:t>Los descubrimientos apuntan a la confirmación de las teorías de la Física Cuántica como el Modelo Estándar y la física de partículas.</a:t>
            </a:r>
          </a:p>
          <a:p>
            <a:pPr>
              <a:buFontTx/>
              <a:buChar char="-"/>
            </a:pPr>
            <a:r>
              <a:rPr lang="es-CL" sz="2400" dirty="0" smtClean="0">
                <a:solidFill>
                  <a:schemeClr val="bg1">
                    <a:lumMod val="85000"/>
                  </a:schemeClr>
                </a:solidFill>
              </a:rPr>
              <a:t>Todo apunta a que se logrará confirmar la teoría del Bing </a:t>
            </a:r>
            <a:r>
              <a:rPr lang="es-CL" sz="2400" dirty="0" err="1" smtClean="0">
                <a:solidFill>
                  <a:schemeClr val="bg1">
                    <a:lumMod val="85000"/>
                  </a:schemeClr>
                </a:solidFill>
              </a:rPr>
              <a:t>Bang</a:t>
            </a:r>
            <a:r>
              <a:rPr lang="es-CL" sz="2400" dirty="0" smtClean="0">
                <a:solidFill>
                  <a:schemeClr val="bg1">
                    <a:lumMod val="85000"/>
                  </a:schemeClr>
                </a:solidFill>
              </a:rPr>
              <a:t> y el nacimiento del Universo.</a:t>
            </a:r>
            <a:endParaRPr lang="es-CL" sz="2400" dirty="0">
              <a:solidFill>
                <a:schemeClr val="bg1">
                  <a:lumMod val="85000"/>
                </a:schemeClr>
              </a:solidFill>
            </a:endParaRPr>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1" y="3968786"/>
            <a:ext cx="6696745" cy="2733365"/>
          </a:xfrm>
          <a:prstGeom prst="rect">
            <a:avLst/>
          </a:prstGeom>
        </p:spPr>
      </p:pic>
    </p:spTree>
    <p:extLst>
      <p:ext uri="{BB962C8B-B14F-4D97-AF65-F5344CB8AC3E}">
        <p14:creationId xmlns:p14="http://schemas.microsoft.com/office/powerpoint/2010/main" val="447275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 name="1 Título"/>
          <p:cNvSpPr>
            <a:spLocks noGrp="1"/>
          </p:cNvSpPr>
          <p:nvPr>
            <p:ph type="title"/>
          </p:nvPr>
        </p:nvSpPr>
        <p:spPr>
          <a:xfrm>
            <a:off x="457200" y="116632"/>
            <a:ext cx="8229600" cy="1143000"/>
          </a:xfrm>
        </p:spPr>
        <p:txBody>
          <a:bodyPr/>
          <a:lstStyle/>
          <a:p>
            <a:r>
              <a:rPr lang="es-CL" dirty="0" err="1" smtClean="0">
                <a:solidFill>
                  <a:schemeClr val="bg1">
                    <a:lumMod val="85000"/>
                  </a:schemeClr>
                </a:solidFill>
              </a:rPr>
              <a:t>Bibliograría</a:t>
            </a:r>
            <a:endParaRPr lang="es-CL" dirty="0">
              <a:solidFill>
                <a:schemeClr val="bg1">
                  <a:lumMod val="85000"/>
                </a:schemeClr>
              </a:solidFill>
            </a:endParaRPr>
          </a:p>
        </p:txBody>
      </p:sp>
      <p:sp>
        <p:nvSpPr>
          <p:cNvPr id="3" name="2 Marcador de contenido"/>
          <p:cNvSpPr>
            <a:spLocks noGrp="1"/>
          </p:cNvSpPr>
          <p:nvPr>
            <p:ph idx="1"/>
          </p:nvPr>
        </p:nvSpPr>
        <p:spPr>
          <a:xfrm>
            <a:off x="125760" y="1196752"/>
            <a:ext cx="8892480" cy="5400600"/>
          </a:xfrm>
        </p:spPr>
        <p:txBody>
          <a:bodyPr>
            <a:normAutofit/>
          </a:bodyPr>
          <a:lstStyle/>
          <a:p>
            <a:pPr>
              <a:buFontTx/>
              <a:buChar char="-"/>
            </a:pPr>
            <a:r>
              <a:rPr lang="es-CL" dirty="0" smtClean="0">
                <a:solidFill>
                  <a:schemeClr val="bg1">
                    <a:lumMod val="85000"/>
                  </a:schemeClr>
                </a:solidFill>
              </a:rPr>
              <a:t>Gran colisionador de Hadrones</a:t>
            </a:r>
          </a:p>
          <a:p>
            <a:pPr>
              <a:buFontTx/>
              <a:buChar char="-"/>
            </a:pPr>
            <a:r>
              <a:rPr lang="es-CL" dirty="0" smtClean="0">
                <a:solidFill>
                  <a:schemeClr val="bg1">
                    <a:lumMod val="85000"/>
                  </a:schemeClr>
                </a:solidFill>
              </a:rPr>
              <a:t>Documento FAQ , CERN, 2011.</a:t>
            </a:r>
          </a:p>
          <a:p>
            <a:pPr>
              <a:buFontTx/>
              <a:buChar char="-"/>
            </a:pPr>
            <a:r>
              <a:rPr lang="es-CL" dirty="0" smtClean="0">
                <a:solidFill>
                  <a:schemeClr val="bg1">
                    <a:lumMod val="85000"/>
                  </a:schemeClr>
                </a:solidFill>
              </a:rPr>
              <a:t>LHC, Gran Colisionador de Hadrones, Antonio rincón </a:t>
            </a:r>
            <a:r>
              <a:rPr lang="es-CL" dirty="0" err="1" smtClean="0">
                <a:solidFill>
                  <a:schemeClr val="bg1">
                    <a:lumMod val="85000"/>
                  </a:schemeClr>
                </a:solidFill>
              </a:rPr>
              <a:t>córcoles</a:t>
            </a:r>
            <a:r>
              <a:rPr lang="es-CL" dirty="0" smtClean="0">
                <a:solidFill>
                  <a:schemeClr val="bg1">
                    <a:lumMod val="85000"/>
                  </a:schemeClr>
                </a:solidFill>
              </a:rPr>
              <a:t>, 2010.</a:t>
            </a:r>
          </a:p>
          <a:p>
            <a:pPr>
              <a:buFontTx/>
              <a:buChar char="-"/>
            </a:pPr>
            <a:r>
              <a:rPr lang="es-CL" b="1" dirty="0" smtClean="0">
                <a:solidFill>
                  <a:schemeClr val="bg1">
                    <a:lumMod val="85000"/>
                  </a:schemeClr>
                </a:solidFill>
              </a:rPr>
              <a:t>El </a:t>
            </a:r>
            <a:r>
              <a:rPr lang="es-CL" b="1" dirty="0">
                <a:solidFill>
                  <a:schemeClr val="bg1">
                    <a:lumMod val="85000"/>
                  </a:schemeClr>
                </a:solidFill>
              </a:rPr>
              <a:t>LHC y los agujeros </a:t>
            </a:r>
            <a:r>
              <a:rPr lang="es-CL" b="1" dirty="0" smtClean="0">
                <a:solidFill>
                  <a:schemeClr val="bg1">
                    <a:lumMod val="85000"/>
                  </a:schemeClr>
                </a:solidFill>
              </a:rPr>
              <a:t>negros, </a:t>
            </a:r>
            <a:r>
              <a:rPr lang="es-CL" b="1" dirty="0" err="1" smtClean="0">
                <a:solidFill>
                  <a:schemeClr val="bg1">
                    <a:lumMod val="85000"/>
                  </a:schemeClr>
                </a:solidFill>
              </a:rPr>
              <a:t>estracto</a:t>
            </a:r>
            <a:r>
              <a:rPr lang="es-CL" b="1" dirty="0" smtClean="0">
                <a:solidFill>
                  <a:schemeClr val="bg1">
                    <a:lumMod val="85000"/>
                  </a:schemeClr>
                </a:solidFill>
              </a:rPr>
              <a:t> documental </a:t>
            </a:r>
            <a:r>
              <a:rPr lang="es-CL" b="1" dirty="0" err="1" smtClean="0">
                <a:solidFill>
                  <a:schemeClr val="bg1">
                    <a:lumMod val="85000"/>
                  </a:schemeClr>
                </a:solidFill>
              </a:rPr>
              <a:t>Nat</a:t>
            </a:r>
            <a:r>
              <a:rPr lang="es-CL" b="1" dirty="0">
                <a:solidFill>
                  <a:schemeClr val="bg1">
                    <a:lumMod val="85000"/>
                  </a:schemeClr>
                </a:solidFill>
              </a:rPr>
              <a:t> </a:t>
            </a:r>
            <a:r>
              <a:rPr lang="es-CL" b="1" dirty="0" smtClean="0">
                <a:solidFill>
                  <a:schemeClr val="bg1">
                    <a:lumMod val="85000"/>
                  </a:schemeClr>
                </a:solidFill>
              </a:rPr>
              <a:t>Geo, 2013.</a:t>
            </a:r>
          </a:p>
          <a:p>
            <a:pPr>
              <a:buFontTx/>
              <a:buChar char="-"/>
            </a:pPr>
            <a:r>
              <a:rPr lang="es-CL" dirty="0">
                <a:solidFill>
                  <a:schemeClr val="bg1">
                    <a:lumMod val="85000"/>
                  </a:schemeClr>
                </a:solidFill>
              </a:rPr>
              <a:t>D</a:t>
            </a:r>
            <a:r>
              <a:rPr lang="es-CL" dirty="0" smtClean="0">
                <a:solidFill>
                  <a:schemeClr val="bg1">
                    <a:lumMod val="85000"/>
                  </a:schemeClr>
                </a:solidFill>
              </a:rPr>
              <a:t>ocumental </a:t>
            </a:r>
            <a:r>
              <a:rPr lang="es-CL" dirty="0">
                <a:solidFill>
                  <a:schemeClr val="bg1">
                    <a:lumMod val="85000"/>
                  </a:schemeClr>
                </a:solidFill>
              </a:rPr>
              <a:t>del LHC del </a:t>
            </a:r>
            <a:r>
              <a:rPr lang="es-CL" dirty="0" smtClean="0">
                <a:solidFill>
                  <a:schemeClr val="bg1">
                    <a:lumMod val="85000"/>
                  </a:schemeClr>
                </a:solidFill>
              </a:rPr>
              <a:t>CERN, 2010</a:t>
            </a:r>
            <a:r>
              <a:rPr lang="es-CL" dirty="0" smtClean="0">
                <a:solidFill>
                  <a:schemeClr val="bg1">
                    <a:lumMod val="85000"/>
                  </a:schemeClr>
                </a:solidFill>
              </a:rPr>
              <a:t>.</a:t>
            </a:r>
          </a:p>
          <a:p>
            <a:pPr>
              <a:buFontTx/>
              <a:buChar char="-"/>
            </a:pPr>
            <a:r>
              <a:rPr lang="es-CL" dirty="0" smtClean="0">
                <a:solidFill>
                  <a:schemeClr val="bg1">
                    <a:lumMod val="85000"/>
                  </a:schemeClr>
                </a:solidFill>
              </a:rPr>
              <a:t>El LHC , </a:t>
            </a:r>
            <a:r>
              <a:rPr lang="es-CL" smtClean="0">
                <a:solidFill>
                  <a:schemeClr val="bg1">
                    <a:lumMod val="85000"/>
                  </a:schemeClr>
                </a:solidFill>
              </a:rPr>
              <a:t>revista científica 24, 2010.</a:t>
            </a:r>
            <a:endParaRPr lang="es-CL" smtClean="0">
              <a:solidFill>
                <a:schemeClr val="bg1">
                  <a:lumMod val="85000"/>
                </a:schemeClr>
              </a:solidFill>
            </a:endParaRPr>
          </a:p>
        </p:txBody>
      </p:sp>
    </p:spTree>
    <p:extLst>
      <p:ext uri="{BB962C8B-B14F-4D97-AF65-F5344CB8AC3E}">
        <p14:creationId xmlns:p14="http://schemas.microsoft.com/office/powerpoint/2010/main" val="1676002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 name="1 Título"/>
          <p:cNvSpPr>
            <a:spLocks noGrp="1"/>
          </p:cNvSpPr>
          <p:nvPr>
            <p:ph type="title"/>
          </p:nvPr>
        </p:nvSpPr>
        <p:spPr>
          <a:xfrm>
            <a:off x="457200" y="116632"/>
            <a:ext cx="8229600" cy="1143000"/>
          </a:xfrm>
        </p:spPr>
        <p:txBody>
          <a:bodyPr/>
          <a:lstStyle/>
          <a:p>
            <a:endParaRPr lang="es-CL" dirty="0">
              <a:solidFill>
                <a:schemeClr val="bg1"/>
              </a:solidFill>
            </a:endParaRPr>
          </a:p>
        </p:txBody>
      </p:sp>
      <p:sp>
        <p:nvSpPr>
          <p:cNvPr id="3" name="2 Marcador de contenido"/>
          <p:cNvSpPr>
            <a:spLocks noGrp="1"/>
          </p:cNvSpPr>
          <p:nvPr>
            <p:ph idx="1"/>
          </p:nvPr>
        </p:nvSpPr>
        <p:spPr>
          <a:xfrm>
            <a:off x="125760" y="1196752"/>
            <a:ext cx="8892480" cy="5400600"/>
          </a:xfrm>
        </p:spPr>
        <p:txBody>
          <a:bodyPr>
            <a:normAutofit/>
          </a:bodyPr>
          <a:lstStyle/>
          <a:p>
            <a:pPr marL="0" indent="0" algn="ctr">
              <a:buNone/>
            </a:pPr>
            <a:endParaRPr lang="es-CL" sz="10000" dirty="0" smtClean="0">
              <a:solidFill>
                <a:schemeClr val="bg1"/>
              </a:solidFill>
            </a:endParaRPr>
          </a:p>
          <a:p>
            <a:pPr marL="0" indent="0" algn="ctr">
              <a:buNone/>
            </a:pPr>
            <a:r>
              <a:rPr lang="es-CL" sz="10000" dirty="0" smtClean="0">
                <a:solidFill>
                  <a:schemeClr val="bg1">
                    <a:lumMod val="85000"/>
                  </a:schemeClr>
                </a:solidFill>
              </a:rPr>
              <a:t>FIN</a:t>
            </a:r>
            <a:endParaRPr lang="es-CL" sz="10000" dirty="0">
              <a:solidFill>
                <a:schemeClr val="bg1">
                  <a:lumMod val="85000"/>
                </a:schemeClr>
              </a:solidFill>
            </a:endParaRPr>
          </a:p>
        </p:txBody>
      </p:sp>
    </p:spTree>
    <p:extLst>
      <p:ext uri="{BB962C8B-B14F-4D97-AF65-F5344CB8AC3E}">
        <p14:creationId xmlns:p14="http://schemas.microsoft.com/office/powerpoint/2010/main" val="447275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1 Título"/>
          <p:cNvSpPr>
            <a:spLocks noGrp="1"/>
          </p:cNvSpPr>
          <p:nvPr>
            <p:ph type="title"/>
          </p:nvPr>
        </p:nvSpPr>
        <p:spPr>
          <a:xfrm>
            <a:off x="457200" y="116632"/>
            <a:ext cx="8229600" cy="792088"/>
          </a:xfrm>
        </p:spPr>
        <p:txBody>
          <a:bodyPr/>
          <a:lstStyle/>
          <a:p>
            <a:r>
              <a:rPr lang="es-CL" dirty="0" smtClean="0">
                <a:solidFill>
                  <a:schemeClr val="bg1">
                    <a:lumMod val="85000"/>
                  </a:schemeClr>
                </a:solidFill>
              </a:rPr>
              <a:t>LHC</a:t>
            </a:r>
            <a:endParaRPr lang="es-CL" dirty="0">
              <a:solidFill>
                <a:schemeClr val="bg1">
                  <a:lumMod val="85000"/>
                </a:schemeClr>
              </a:solidFill>
            </a:endParaRPr>
          </a:p>
        </p:txBody>
      </p:sp>
      <p:sp>
        <p:nvSpPr>
          <p:cNvPr id="3" name="2 Marcador de contenido"/>
          <p:cNvSpPr>
            <a:spLocks noGrp="1"/>
          </p:cNvSpPr>
          <p:nvPr>
            <p:ph idx="1"/>
          </p:nvPr>
        </p:nvSpPr>
        <p:spPr>
          <a:xfrm>
            <a:off x="143508" y="798538"/>
            <a:ext cx="8856984" cy="3312368"/>
          </a:xfrm>
        </p:spPr>
        <p:txBody>
          <a:bodyPr>
            <a:normAutofit/>
          </a:bodyPr>
          <a:lstStyle/>
          <a:p>
            <a:pPr>
              <a:buFontTx/>
              <a:buChar char="-"/>
            </a:pPr>
            <a:r>
              <a:rPr lang="es-CL" sz="2000" dirty="0" smtClean="0">
                <a:solidFill>
                  <a:schemeClr val="bg1">
                    <a:lumMod val="85000"/>
                  </a:schemeClr>
                </a:solidFill>
              </a:rPr>
              <a:t>El tema del gran </a:t>
            </a:r>
            <a:r>
              <a:rPr lang="es-CL" sz="2000" dirty="0" err="1" smtClean="0">
                <a:solidFill>
                  <a:schemeClr val="bg1">
                    <a:lumMod val="85000"/>
                  </a:schemeClr>
                </a:solidFill>
              </a:rPr>
              <a:t>colisionadror</a:t>
            </a:r>
            <a:r>
              <a:rPr lang="es-CL" sz="2000" dirty="0" smtClean="0">
                <a:solidFill>
                  <a:schemeClr val="bg1">
                    <a:lumMod val="85000"/>
                  </a:schemeClr>
                </a:solidFill>
              </a:rPr>
              <a:t> es una innovación científica que apunta a aclarar un sinfín de interrogantes sobre el Universo donde vivimos.</a:t>
            </a:r>
          </a:p>
          <a:p>
            <a:pPr>
              <a:buFontTx/>
              <a:buChar char="-"/>
            </a:pPr>
            <a:r>
              <a:rPr lang="es-CL" sz="2000" dirty="0" smtClean="0">
                <a:solidFill>
                  <a:schemeClr val="bg1">
                    <a:lumMod val="85000"/>
                  </a:schemeClr>
                </a:solidFill>
              </a:rPr>
              <a:t>El Gran </a:t>
            </a:r>
            <a:r>
              <a:rPr lang="es-CL" sz="2000" dirty="0">
                <a:solidFill>
                  <a:schemeClr val="bg1">
                    <a:lumMod val="85000"/>
                  </a:schemeClr>
                </a:solidFill>
              </a:rPr>
              <a:t>Colisionador de Hadrones (</a:t>
            </a:r>
            <a:r>
              <a:rPr lang="es-CL" sz="2000" dirty="0" err="1">
                <a:solidFill>
                  <a:schemeClr val="bg1">
                    <a:lumMod val="85000"/>
                  </a:schemeClr>
                </a:solidFill>
              </a:rPr>
              <a:t>Large</a:t>
            </a:r>
            <a:r>
              <a:rPr lang="es-CL" sz="2000" dirty="0">
                <a:solidFill>
                  <a:schemeClr val="bg1">
                    <a:lumMod val="85000"/>
                  </a:schemeClr>
                </a:solidFill>
              </a:rPr>
              <a:t> </a:t>
            </a:r>
            <a:r>
              <a:rPr lang="es-CL" sz="2000" dirty="0" err="1">
                <a:solidFill>
                  <a:schemeClr val="bg1">
                    <a:lumMod val="85000"/>
                  </a:schemeClr>
                </a:solidFill>
              </a:rPr>
              <a:t>Hadron</a:t>
            </a:r>
            <a:r>
              <a:rPr lang="es-CL" sz="2000" dirty="0">
                <a:solidFill>
                  <a:schemeClr val="bg1">
                    <a:lumMod val="85000"/>
                  </a:schemeClr>
                </a:solidFill>
              </a:rPr>
              <a:t> </a:t>
            </a:r>
            <a:r>
              <a:rPr lang="es-CL" sz="2000" dirty="0" err="1" smtClean="0">
                <a:solidFill>
                  <a:schemeClr val="bg1">
                    <a:lumMod val="85000"/>
                  </a:schemeClr>
                </a:solidFill>
              </a:rPr>
              <a:t>Collider</a:t>
            </a:r>
            <a:r>
              <a:rPr lang="es-CL" sz="2000" dirty="0">
                <a:solidFill>
                  <a:schemeClr val="bg1">
                    <a:lumMod val="85000"/>
                  </a:schemeClr>
                </a:solidFill>
              </a:rPr>
              <a:t> </a:t>
            </a:r>
            <a:r>
              <a:rPr lang="es-CL" sz="2000" dirty="0" smtClean="0">
                <a:solidFill>
                  <a:schemeClr val="bg1">
                    <a:lumMod val="85000"/>
                  </a:schemeClr>
                </a:solidFill>
              </a:rPr>
              <a:t>en inglés o LHC). </a:t>
            </a:r>
          </a:p>
          <a:p>
            <a:pPr>
              <a:buFontTx/>
              <a:buChar char="-"/>
            </a:pPr>
            <a:r>
              <a:rPr lang="es-CL" sz="2000" dirty="0" smtClean="0">
                <a:solidFill>
                  <a:schemeClr val="bg1">
                    <a:lumMod val="85000"/>
                  </a:schemeClr>
                </a:solidFill>
              </a:rPr>
              <a:t>Instrumento </a:t>
            </a:r>
            <a:r>
              <a:rPr lang="es-CL" sz="2000" dirty="0">
                <a:solidFill>
                  <a:schemeClr val="bg1">
                    <a:lumMod val="85000"/>
                  </a:schemeClr>
                </a:solidFill>
              </a:rPr>
              <a:t>más grande y complejo del </a:t>
            </a:r>
            <a:r>
              <a:rPr lang="es-CL" sz="2000" dirty="0" smtClean="0">
                <a:solidFill>
                  <a:schemeClr val="bg1">
                    <a:lumMod val="85000"/>
                  </a:schemeClr>
                </a:solidFill>
              </a:rPr>
              <a:t>planeta.</a:t>
            </a:r>
          </a:p>
          <a:p>
            <a:pPr>
              <a:buFontTx/>
              <a:buChar char="-"/>
            </a:pPr>
            <a:r>
              <a:rPr lang="es-CL" sz="2000" dirty="0" smtClean="0">
                <a:solidFill>
                  <a:schemeClr val="bg1">
                    <a:lumMod val="85000"/>
                  </a:schemeClr>
                </a:solidFill>
              </a:rPr>
              <a:t> A </a:t>
            </a:r>
            <a:r>
              <a:rPr lang="es-CL" sz="2000" dirty="0">
                <a:solidFill>
                  <a:schemeClr val="bg1">
                    <a:lumMod val="85000"/>
                  </a:schemeClr>
                </a:solidFill>
              </a:rPr>
              <a:t>una profundidad de 100 mts y dentro de un túnel en forma de anillo de un diámetro de 4 mts y de una longitud total de 27 kms</a:t>
            </a:r>
            <a:r>
              <a:rPr lang="es-CL" sz="2000" dirty="0" smtClean="0">
                <a:solidFill>
                  <a:schemeClr val="bg1">
                    <a:lumMod val="85000"/>
                  </a:schemeClr>
                </a:solidFill>
              </a:rPr>
              <a:t>.</a:t>
            </a:r>
          </a:p>
          <a:p>
            <a:pPr>
              <a:buFontTx/>
              <a:buChar char="-"/>
            </a:pPr>
            <a:r>
              <a:rPr lang="es-CL" sz="2000" dirty="0" smtClean="0">
                <a:solidFill>
                  <a:schemeClr val="bg1">
                    <a:lumMod val="85000"/>
                  </a:schemeClr>
                </a:solidFill>
              </a:rPr>
              <a:t>Ubicado </a:t>
            </a:r>
            <a:r>
              <a:rPr lang="es-CL" sz="2000" dirty="0">
                <a:solidFill>
                  <a:schemeClr val="bg1">
                    <a:lumMod val="85000"/>
                  </a:schemeClr>
                </a:solidFill>
              </a:rPr>
              <a:t>en la frontera franco-suiza cerca de </a:t>
            </a:r>
            <a:r>
              <a:rPr lang="es-CL" sz="2000" dirty="0" smtClean="0">
                <a:solidFill>
                  <a:schemeClr val="bg1">
                    <a:lumMod val="85000"/>
                  </a:schemeClr>
                </a:solidFill>
              </a:rPr>
              <a:t>Ginebra.</a:t>
            </a:r>
          </a:p>
          <a:p>
            <a:pPr>
              <a:buFontTx/>
              <a:buChar char="-"/>
            </a:pPr>
            <a:r>
              <a:rPr lang="es-CL" sz="2000" dirty="0">
                <a:solidFill>
                  <a:schemeClr val="bg1">
                    <a:lumMod val="85000"/>
                  </a:schemeClr>
                </a:solidFill>
              </a:rPr>
              <a:t>L</a:t>
            </a:r>
            <a:r>
              <a:rPr lang="es-CL" sz="2000" dirty="0" smtClean="0">
                <a:solidFill>
                  <a:schemeClr val="bg1">
                    <a:lumMod val="85000"/>
                  </a:schemeClr>
                </a:solidFill>
              </a:rPr>
              <a:t>a </a:t>
            </a:r>
            <a:r>
              <a:rPr lang="es-CL" sz="2000" dirty="0">
                <a:solidFill>
                  <a:schemeClr val="bg1">
                    <a:lumMod val="85000"/>
                  </a:schemeClr>
                </a:solidFill>
              </a:rPr>
              <a:t>mitad de los 13.000 físicos </a:t>
            </a:r>
            <a:r>
              <a:rPr lang="es-CL" sz="2000" dirty="0" smtClean="0">
                <a:solidFill>
                  <a:schemeClr val="bg1">
                    <a:lumMod val="85000"/>
                  </a:schemeClr>
                </a:solidFill>
              </a:rPr>
              <a:t>de partículas del mundo.</a:t>
            </a:r>
          </a:p>
          <a:p>
            <a:pPr>
              <a:buFontTx/>
              <a:buChar char="-"/>
            </a:pPr>
            <a:endParaRPr lang="es-CL" sz="2400" dirty="0">
              <a:solidFill>
                <a:schemeClr val="bg1"/>
              </a:solidFill>
            </a:endParaRPr>
          </a:p>
          <a:p>
            <a:pPr marL="0" indent="0">
              <a:buNone/>
            </a:pPr>
            <a:endParaRPr lang="es-CL" sz="2400" dirty="0" smtClean="0">
              <a:solidFill>
                <a:schemeClr val="bg1"/>
              </a:solidFill>
            </a:endParaRPr>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135" y="3861048"/>
            <a:ext cx="5127127" cy="2837010"/>
          </a:xfrm>
          <a:prstGeom prst="rect">
            <a:avLst/>
          </a:prstGeom>
        </p:spPr>
      </p:pic>
    </p:spTree>
    <p:extLst>
      <p:ext uri="{BB962C8B-B14F-4D97-AF65-F5344CB8AC3E}">
        <p14:creationId xmlns:p14="http://schemas.microsoft.com/office/powerpoint/2010/main" val="399586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 name="1 Título"/>
          <p:cNvSpPr>
            <a:spLocks noGrp="1"/>
          </p:cNvSpPr>
          <p:nvPr>
            <p:ph type="title"/>
          </p:nvPr>
        </p:nvSpPr>
        <p:spPr>
          <a:xfrm>
            <a:off x="457200" y="116632"/>
            <a:ext cx="8229600" cy="1143000"/>
          </a:xfrm>
        </p:spPr>
        <p:txBody>
          <a:bodyPr/>
          <a:lstStyle/>
          <a:p>
            <a:r>
              <a:rPr lang="es-CL" dirty="0" smtClean="0">
                <a:solidFill>
                  <a:schemeClr val="bg1">
                    <a:lumMod val="85000"/>
                  </a:schemeClr>
                </a:solidFill>
              </a:rPr>
              <a:t>LHC</a:t>
            </a:r>
            <a:endParaRPr lang="es-CL" dirty="0">
              <a:solidFill>
                <a:schemeClr val="bg1">
                  <a:lumMod val="85000"/>
                </a:schemeClr>
              </a:solidFill>
            </a:endParaRPr>
          </a:p>
        </p:txBody>
      </p:sp>
      <p:sp>
        <p:nvSpPr>
          <p:cNvPr id="3" name="2 Marcador de contenido"/>
          <p:cNvSpPr>
            <a:spLocks noGrp="1"/>
          </p:cNvSpPr>
          <p:nvPr>
            <p:ph idx="1"/>
          </p:nvPr>
        </p:nvSpPr>
        <p:spPr>
          <a:xfrm>
            <a:off x="125760" y="1196752"/>
            <a:ext cx="4590256" cy="5400600"/>
          </a:xfrm>
        </p:spPr>
        <p:txBody>
          <a:bodyPr>
            <a:normAutofit lnSpcReduction="10000"/>
          </a:bodyPr>
          <a:lstStyle/>
          <a:p>
            <a:r>
              <a:rPr lang="es-CL" sz="2400" b="1" dirty="0">
                <a:solidFill>
                  <a:schemeClr val="bg1">
                    <a:lumMod val="85000"/>
                  </a:schemeClr>
                </a:solidFill>
              </a:rPr>
              <a:t>¿Para qué sirve? </a:t>
            </a:r>
            <a:endParaRPr lang="es-CL" sz="2400" dirty="0">
              <a:solidFill>
                <a:schemeClr val="bg1">
                  <a:lumMod val="85000"/>
                </a:schemeClr>
              </a:solidFill>
            </a:endParaRPr>
          </a:p>
          <a:p>
            <a:pPr>
              <a:buFontTx/>
              <a:buChar char="-"/>
            </a:pPr>
            <a:r>
              <a:rPr lang="es-CL" sz="2400" dirty="0" smtClean="0">
                <a:solidFill>
                  <a:schemeClr val="bg1">
                    <a:lumMod val="85000"/>
                  </a:schemeClr>
                </a:solidFill>
              </a:rPr>
              <a:t>Sirve </a:t>
            </a:r>
            <a:r>
              <a:rPr lang="es-CL" sz="2400" dirty="0">
                <a:solidFill>
                  <a:schemeClr val="bg1">
                    <a:lumMod val="85000"/>
                  </a:schemeClr>
                </a:solidFill>
              </a:rPr>
              <a:t>para acelerar partículas y hacerlas colisionar. </a:t>
            </a:r>
            <a:endParaRPr lang="es-CL" sz="2400" dirty="0" smtClean="0">
              <a:solidFill>
                <a:schemeClr val="bg1">
                  <a:lumMod val="85000"/>
                </a:schemeClr>
              </a:solidFill>
            </a:endParaRPr>
          </a:p>
          <a:p>
            <a:pPr>
              <a:buFontTx/>
              <a:buChar char="-"/>
            </a:pPr>
            <a:r>
              <a:rPr lang="es-CL" sz="2400" dirty="0" smtClean="0">
                <a:solidFill>
                  <a:schemeClr val="bg1">
                    <a:lumMod val="85000"/>
                  </a:schemeClr>
                </a:solidFill>
              </a:rPr>
              <a:t>Producir </a:t>
            </a:r>
            <a:r>
              <a:rPr lang="es-CL" sz="2400" dirty="0">
                <a:solidFill>
                  <a:schemeClr val="bg1">
                    <a:lumMod val="85000"/>
                  </a:schemeClr>
                </a:solidFill>
              </a:rPr>
              <a:t>nuevas partículas transformando energía en </a:t>
            </a:r>
            <a:r>
              <a:rPr lang="es-CL" sz="2400" dirty="0" smtClean="0">
                <a:solidFill>
                  <a:schemeClr val="bg1">
                    <a:lumMod val="85000"/>
                  </a:schemeClr>
                </a:solidFill>
              </a:rPr>
              <a:t>materia. </a:t>
            </a:r>
          </a:p>
          <a:p>
            <a:pPr>
              <a:buFontTx/>
              <a:buChar char="-"/>
            </a:pPr>
            <a:r>
              <a:rPr lang="es-CL" sz="2400" dirty="0" smtClean="0">
                <a:solidFill>
                  <a:schemeClr val="bg1">
                    <a:lumMod val="85000"/>
                  </a:schemeClr>
                </a:solidFill>
              </a:rPr>
              <a:t>Crear </a:t>
            </a:r>
            <a:r>
              <a:rPr lang="es-CL" sz="2400" dirty="0">
                <a:solidFill>
                  <a:schemeClr val="bg1">
                    <a:lumMod val="85000"/>
                  </a:schemeClr>
                </a:solidFill>
              </a:rPr>
              <a:t>partículas que sólo existieron en la naturaleza en los primeros instantes del Universo </a:t>
            </a:r>
            <a:endParaRPr lang="es-CL" sz="2400" dirty="0" smtClean="0">
              <a:solidFill>
                <a:schemeClr val="bg1">
                  <a:lumMod val="85000"/>
                </a:schemeClr>
              </a:solidFill>
            </a:endParaRPr>
          </a:p>
          <a:p>
            <a:pPr>
              <a:buFontTx/>
              <a:buChar char="-"/>
            </a:pPr>
            <a:r>
              <a:rPr lang="es-CL" sz="2400" dirty="0" smtClean="0">
                <a:solidFill>
                  <a:schemeClr val="bg1">
                    <a:lumMod val="85000"/>
                  </a:schemeClr>
                </a:solidFill>
              </a:rPr>
              <a:t>Estudiar y </a:t>
            </a:r>
            <a:r>
              <a:rPr lang="es-CL" sz="2400" dirty="0">
                <a:solidFill>
                  <a:schemeClr val="bg1">
                    <a:lumMod val="85000"/>
                  </a:schemeClr>
                </a:solidFill>
              </a:rPr>
              <a:t>entender </a:t>
            </a:r>
            <a:r>
              <a:rPr lang="es-CL" sz="2400" dirty="0" smtClean="0">
                <a:solidFill>
                  <a:schemeClr val="bg1">
                    <a:lumMod val="85000"/>
                  </a:schemeClr>
                </a:solidFill>
              </a:rPr>
              <a:t> </a:t>
            </a:r>
            <a:r>
              <a:rPr lang="es-CL" sz="2400" dirty="0">
                <a:solidFill>
                  <a:schemeClr val="bg1">
                    <a:lumMod val="85000"/>
                  </a:schemeClr>
                </a:solidFill>
              </a:rPr>
              <a:t>nacimiento y </a:t>
            </a:r>
            <a:r>
              <a:rPr lang="es-CL" sz="2400" dirty="0" smtClean="0">
                <a:solidFill>
                  <a:schemeClr val="bg1">
                    <a:lumMod val="85000"/>
                  </a:schemeClr>
                </a:solidFill>
              </a:rPr>
              <a:t>evolución Universo. </a:t>
            </a:r>
          </a:p>
          <a:p>
            <a:pPr>
              <a:buFontTx/>
              <a:buChar char="-"/>
            </a:pPr>
            <a:r>
              <a:rPr lang="es-CL" sz="2400" dirty="0" smtClean="0">
                <a:solidFill>
                  <a:schemeClr val="bg1">
                    <a:lumMod val="85000"/>
                  </a:schemeClr>
                </a:solidFill>
              </a:rPr>
              <a:t>Un </a:t>
            </a:r>
            <a:r>
              <a:rPr lang="es-CL" sz="2400" dirty="0">
                <a:solidFill>
                  <a:schemeClr val="bg1">
                    <a:lumMod val="85000"/>
                  </a:schemeClr>
                </a:solidFill>
              </a:rPr>
              <a:t>microscopio </a:t>
            </a:r>
            <a:r>
              <a:rPr lang="es-CL" sz="2400" dirty="0" err="1">
                <a:solidFill>
                  <a:schemeClr val="bg1">
                    <a:lumMod val="85000"/>
                  </a:schemeClr>
                </a:solidFill>
              </a:rPr>
              <a:t>ultrapotente</a:t>
            </a:r>
            <a:r>
              <a:rPr lang="es-CL" sz="2400" dirty="0">
                <a:solidFill>
                  <a:schemeClr val="bg1">
                    <a:lumMod val="85000"/>
                  </a:schemeClr>
                </a:solidFill>
              </a:rPr>
              <a:t>, para entender de qué está hecho todo lo que nos rodea. </a:t>
            </a:r>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981203"/>
            <a:ext cx="4053830" cy="2895593"/>
          </a:xfrm>
          <a:prstGeom prst="rect">
            <a:avLst/>
          </a:prstGeom>
        </p:spPr>
      </p:pic>
    </p:spTree>
    <p:extLst>
      <p:ext uri="{BB962C8B-B14F-4D97-AF65-F5344CB8AC3E}">
        <p14:creationId xmlns:p14="http://schemas.microsoft.com/office/powerpoint/2010/main" val="2055531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 name="1 Título"/>
          <p:cNvSpPr>
            <a:spLocks noGrp="1"/>
          </p:cNvSpPr>
          <p:nvPr>
            <p:ph type="title"/>
          </p:nvPr>
        </p:nvSpPr>
        <p:spPr>
          <a:xfrm>
            <a:off x="457200" y="16559"/>
            <a:ext cx="8229600" cy="1143000"/>
          </a:xfrm>
        </p:spPr>
        <p:txBody>
          <a:bodyPr/>
          <a:lstStyle/>
          <a:p>
            <a:r>
              <a:rPr lang="es-CL" dirty="0" smtClean="0">
                <a:solidFill>
                  <a:schemeClr val="bg1">
                    <a:lumMod val="85000"/>
                  </a:schemeClr>
                </a:solidFill>
              </a:rPr>
              <a:t>Objetivos</a:t>
            </a:r>
            <a:endParaRPr lang="es-CL" dirty="0">
              <a:solidFill>
                <a:schemeClr val="bg1">
                  <a:lumMod val="85000"/>
                </a:schemeClr>
              </a:solidFill>
            </a:endParaRPr>
          </a:p>
        </p:txBody>
      </p:sp>
      <p:sp>
        <p:nvSpPr>
          <p:cNvPr id="3" name="2 Marcador de contenido"/>
          <p:cNvSpPr>
            <a:spLocks noGrp="1"/>
          </p:cNvSpPr>
          <p:nvPr>
            <p:ph idx="1"/>
          </p:nvPr>
        </p:nvSpPr>
        <p:spPr>
          <a:xfrm>
            <a:off x="28352" y="980728"/>
            <a:ext cx="6030416" cy="5400600"/>
          </a:xfrm>
        </p:spPr>
        <p:txBody>
          <a:bodyPr>
            <a:noAutofit/>
          </a:bodyPr>
          <a:lstStyle/>
          <a:p>
            <a:pPr marL="0" indent="0">
              <a:buNone/>
            </a:pPr>
            <a:r>
              <a:rPr lang="es-CL" sz="2000" b="1" dirty="0" smtClean="0">
                <a:solidFill>
                  <a:schemeClr val="bg1">
                    <a:lumMod val="85000"/>
                  </a:schemeClr>
                </a:solidFill>
              </a:rPr>
              <a:t>¿</a:t>
            </a:r>
            <a:r>
              <a:rPr lang="es-CL" sz="2000" b="1" dirty="0">
                <a:solidFill>
                  <a:schemeClr val="bg1">
                    <a:lumMod val="85000"/>
                  </a:schemeClr>
                </a:solidFill>
              </a:rPr>
              <a:t>Qué se espera descubrir? </a:t>
            </a:r>
            <a:endParaRPr lang="es-CL" sz="2000" dirty="0">
              <a:solidFill>
                <a:schemeClr val="bg1">
                  <a:lumMod val="85000"/>
                </a:schemeClr>
              </a:solidFill>
            </a:endParaRPr>
          </a:p>
          <a:p>
            <a:pPr>
              <a:buFontTx/>
              <a:buChar char="-"/>
            </a:pPr>
            <a:r>
              <a:rPr lang="es-CL" sz="2000" dirty="0" smtClean="0">
                <a:solidFill>
                  <a:schemeClr val="bg1">
                    <a:lumMod val="85000"/>
                  </a:schemeClr>
                </a:solidFill>
              </a:rPr>
              <a:t>Conocimiento </a:t>
            </a:r>
            <a:r>
              <a:rPr lang="es-CL" sz="2000" dirty="0">
                <a:solidFill>
                  <a:schemeClr val="bg1">
                    <a:lumMod val="85000"/>
                  </a:schemeClr>
                </a:solidFill>
              </a:rPr>
              <a:t>de las leyes básicas del Universo es incompleto. </a:t>
            </a:r>
            <a:endParaRPr lang="es-CL" sz="2000" dirty="0" smtClean="0">
              <a:solidFill>
                <a:schemeClr val="bg1">
                  <a:lumMod val="85000"/>
                </a:schemeClr>
              </a:solidFill>
            </a:endParaRPr>
          </a:p>
          <a:p>
            <a:pPr>
              <a:buFontTx/>
              <a:buChar char="-"/>
            </a:pPr>
            <a:r>
              <a:rPr lang="es-CL" sz="2000" b="1" dirty="0" smtClean="0">
                <a:solidFill>
                  <a:schemeClr val="bg1">
                    <a:lumMod val="85000"/>
                  </a:schemeClr>
                </a:solidFill>
              </a:rPr>
              <a:t>MODELO ESTÁNDAR </a:t>
            </a:r>
            <a:r>
              <a:rPr lang="es-CL" sz="2000" dirty="0" smtClean="0">
                <a:solidFill>
                  <a:schemeClr val="bg1">
                    <a:lumMod val="85000"/>
                  </a:schemeClr>
                </a:solidFill>
              </a:rPr>
              <a:t>de </a:t>
            </a:r>
            <a:r>
              <a:rPr lang="es-CL" sz="2000" dirty="0">
                <a:solidFill>
                  <a:schemeClr val="bg1">
                    <a:lumMod val="85000"/>
                  </a:schemeClr>
                </a:solidFill>
              </a:rPr>
              <a:t>fuerzas y partículas </a:t>
            </a:r>
            <a:r>
              <a:rPr lang="es-CL" sz="2000" dirty="0" smtClean="0">
                <a:solidFill>
                  <a:schemeClr val="bg1">
                    <a:lumMod val="85000"/>
                  </a:schemeClr>
                </a:solidFill>
              </a:rPr>
              <a:t>ajusta </a:t>
            </a:r>
            <a:r>
              <a:rPr lang="es-CL" sz="2000" dirty="0">
                <a:solidFill>
                  <a:schemeClr val="bg1">
                    <a:lumMod val="85000"/>
                  </a:schemeClr>
                </a:solidFill>
              </a:rPr>
              <a:t>perfectamente </a:t>
            </a:r>
            <a:r>
              <a:rPr lang="es-CL" sz="2000" dirty="0" smtClean="0">
                <a:solidFill>
                  <a:schemeClr val="bg1">
                    <a:lumMod val="85000"/>
                  </a:schemeClr>
                </a:solidFill>
              </a:rPr>
              <a:t>a </a:t>
            </a:r>
            <a:r>
              <a:rPr lang="es-CL" sz="2000" dirty="0">
                <a:solidFill>
                  <a:schemeClr val="bg1">
                    <a:lumMod val="85000"/>
                  </a:schemeClr>
                </a:solidFill>
              </a:rPr>
              <a:t>observaciones de la naturaleza y experimentos de </a:t>
            </a:r>
            <a:r>
              <a:rPr lang="es-CL" sz="2000" dirty="0" smtClean="0">
                <a:solidFill>
                  <a:schemeClr val="bg1">
                    <a:lumMod val="85000"/>
                  </a:schemeClr>
                </a:solidFill>
              </a:rPr>
              <a:t>laboratorio. </a:t>
            </a:r>
          </a:p>
          <a:p>
            <a:pPr>
              <a:buFontTx/>
              <a:buChar char="-"/>
            </a:pPr>
            <a:r>
              <a:rPr lang="es-CL" sz="2000" dirty="0" smtClean="0">
                <a:solidFill>
                  <a:schemeClr val="bg1">
                    <a:lumMod val="85000"/>
                  </a:schemeClr>
                </a:solidFill>
              </a:rPr>
              <a:t>El LHC pretende responder </a:t>
            </a:r>
            <a:r>
              <a:rPr lang="es-CL" sz="2000" dirty="0">
                <a:solidFill>
                  <a:schemeClr val="bg1">
                    <a:lumMod val="85000"/>
                  </a:schemeClr>
                </a:solidFill>
              </a:rPr>
              <a:t>algunas preguntas </a:t>
            </a:r>
            <a:r>
              <a:rPr lang="es-CL" sz="2000" dirty="0" smtClean="0">
                <a:solidFill>
                  <a:schemeClr val="bg1">
                    <a:lumMod val="85000"/>
                  </a:schemeClr>
                </a:solidFill>
              </a:rPr>
              <a:t>fundamentales y vacíos del modelo.</a:t>
            </a:r>
          </a:p>
          <a:p>
            <a:pPr>
              <a:buFontTx/>
              <a:buChar char="-"/>
            </a:pPr>
            <a:r>
              <a:rPr lang="es-CL" sz="2000" dirty="0">
                <a:solidFill>
                  <a:schemeClr val="bg1">
                    <a:lumMod val="85000"/>
                  </a:schemeClr>
                </a:solidFill>
              </a:rPr>
              <a:t>O</a:t>
            </a:r>
            <a:r>
              <a:rPr lang="es-CL" sz="2000" dirty="0" smtClean="0">
                <a:solidFill>
                  <a:schemeClr val="bg1">
                    <a:lumMod val="85000"/>
                  </a:schemeClr>
                </a:solidFill>
              </a:rPr>
              <a:t>rigen </a:t>
            </a:r>
            <a:r>
              <a:rPr lang="es-CL" sz="2000" dirty="0">
                <a:solidFill>
                  <a:schemeClr val="bg1">
                    <a:lumMod val="85000"/>
                  </a:schemeClr>
                </a:solidFill>
              </a:rPr>
              <a:t>de la masa, ¿qué es la masa? ¿por qué algunas partículas elementales son muy pesadas y otras no tienen masa? </a:t>
            </a:r>
            <a:endParaRPr lang="es-CL" sz="2000" dirty="0" smtClean="0">
              <a:solidFill>
                <a:schemeClr val="bg1">
                  <a:lumMod val="85000"/>
                </a:schemeClr>
              </a:solidFill>
            </a:endParaRPr>
          </a:p>
          <a:p>
            <a:pPr>
              <a:buFontTx/>
              <a:buChar char="-"/>
            </a:pPr>
            <a:r>
              <a:rPr lang="es-CL" sz="2000" dirty="0" smtClean="0">
                <a:solidFill>
                  <a:schemeClr val="bg1">
                    <a:lumMod val="85000"/>
                  </a:schemeClr>
                </a:solidFill>
              </a:rPr>
              <a:t>Materia </a:t>
            </a:r>
            <a:r>
              <a:rPr lang="es-CL" sz="2000" dirty="0">
                <a:solidFill>
                  <a:schemeClr val="bg1">
                    <a:lumMod val="85000"/>
                  </a:schemeClr>
                </a:solidFill>
              </a:rPr>
              <a:t>visible </a:t>
            </a:r>
            <a:r>
              <a:rPr lang="es-CL" sz="2000" dirty="0" smtClean="0">
                <a:solidFill>
                  <a:schemeClr val="bg1">
                    <a:lumMod val="85000"/>
                  </a:schemeClr>
                </a:solidFill>
              </a:rPr>
              <a:t>conocida explica </a:t>
            </a:r>
            <a:r>
              <a:rPr lang="es-CL" sz="2000" dirty="0">
                <a:solidFill>
                  <a:schemeClr val="bg1">
                    <a:lumMod val="85000"/>
                  </a:schemeClr>
                </a:solidFill>
              </a:rPr>
              <a:t>el 4% de la masa y energía del Universo, ¿qué es el restante 96%? </a:t>
            </a:r>
            <a:endParaRPr lang="es-CL" sz="2000" dirty="0" smtClean="0">
              <a:solidFill>
                <a:schemeClr val="bg1">
                  <a:lumMod val="85000"/>
                </a:schemeClr>
              </a:solidFill>
            </a:endParaRPr>
          </a:p>
          <a:p>
            <a:pPr>
              <a:buFontTx/>
              <a:buChar char="-"/>
            </a:pPr>
            <a:r>
              <a:rPr lang="es-CL" sz="2000" dirty="0" smtClean="0">
                <a:solidFill>
                  <a:schemeClr val="bg1">
                    <a:lumMod val="85000"/>
                  </a:schemeClr>
                </a:solidFill>
              </a:rPr>
              <a:t>El </a:t>
            </a:r>
            <a:r>
              <a:rPr lang="es-CL" sz="2000" dirty="0">
                <a:solidFill>
                  <a:schemeClr val="bg1">
                    <a:lumMod val="85000"/>
                  </a:schemeClr>
                </a:solidFill>
              </a:rPr>
              <a:t>misterio de la antimateria. </a:t>
            </a:r>
            <a:endParaRPr lang="es-CL" sz="2000" dirty="0" smtClean="0">
              <a:solidFill>
                <a:schemeClr val="bg1">
                  <a:lumMod val="85000"/>
                </a:schemeClr>
              </a:solidFill>
            </a:endParaRPr>
          </a:p>
          <a:p>
            <a:pPr>
              <a:buFontTx/>
              <a:buChar char="-"/>
            </a:pPr>
            <a:r>
              <a:rPr lang="es-CL" sz="2000" dirty="0" smtClean="0">
                <a:solidFill>
                  <a:schemeClr val="bg1">
                    <a:lumMod val="85000"/>
                  </a:schemeClr>
                </a:solidFill>
              </a:rPr>
              <a:t>Big-</a:t>
            </a:r>
            <a:r>
              <a:rPr lang="es-CL" sz="2000" dirty="0" err="1" smtClean="0">
                <a:solidFill>
                  <a:schemeClr val="bg1">
                    <a:lumMod val="85000"/>
                  </a:schemeClr>
                </a:solidFill>
              </a:rPr>
              <a:t>Bang</a:t>
            </a:r>
            <a:endParaRPr lang="es-CL" sz="2000" dirty="0">
              <a:solidFill>
                <a:schemeClr val="bg1">
                  <a:lumMod val="85000"/>
                </a:schemeClr>
              </a:solidFill>
            </a:endParaRPr>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8093" y="1082824"/>
            <a:ext cx="3116064" cy="2337048"/>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774" y="3573016"/>
            <a:ext cx="2880701" cy="2880701"/>
          </a:xfrm>
          <a:prstGeom prst="rect">
            <a:avLst/>
          </a:prstGeom>
        </p:spPr>
      </p:pic>
    </p:spTree>
    <p:extLst>
      <p:ext uri="{BB962C8B-B14F-4D97-AF65-F5344CB8AC3E}">
        <p14:creationId xmlns:p14="http://schemas.microsoft.com/office/powerpoint/2010/main" val="1676002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 name="1 Título"/>
          <p:cNvSpPr>
            <a:spLocks noGrp="1"/>
          </p:cNvSpPr>
          <p:nvPr>
            <p:ph type="title"/>
          </p:nvPr>
        </p:nvSpPr>
        <p:spPr>
          <a:xfrm>
            <a:off x="457200" y="0"/>
            <a:ext cx="8229600" cy="1143000"/>
          </a:xfrm>
        </p:spPr>
        <p:txBody>
          <a:bodyPr/>
          <a:lstStyle/>
          <a:p>
            <a:r>
              <a:rPr lang="es-CL" dirty="0" smtClean="0">
                <a:solidFill>
                  <a:schemeClr val="bg1">
                    <a:lumMod val="85000"/>
                  </a:schemeClr>
                </a:solidFill>
              </a:rPr>
              <a:t>Colisiones</a:t>
            </a:r>
            <a:endParaRPr lang="es-CL" dirty="0">
              <a:solidFill>
                <a:schemeClr val="bg1">
                  <a:lumMod val="85000"/>
                </a:schemeClr>
              </a:solidFill>
            </a:endParaRPr>
          </a:p>
        </p:txBody>
      </p:sp>
      <p:sp>
        <p:nvSpPr>
          <p:cNvPr id="3" name="2 Marcador de contenido"/>
          <p:cNvSpPr>
            <a:spLocks noGrp="1"/>
          </p:cNvSpPr>
          <p:nvPr>
            <p:ph idx="1"/>
          </p:nvPr>
        </p:nvSpPr>
        <p:spPr>
          <a:xfrm>
            <a:off x="125760" y="908720"/>
            <a:ext cx="8892480" cy="3888432"/>
          </a:xfrm>
        </p:spPr>
        <p:txBody>
          <a:bodyPr>
            <a:normAutofit/>
          </a:bodyPr>
          <a:lstStyle/>
          <a:p>
            <a:pPr>
              <a:buFontTx/>
              <a:buChar char="-"/>
            </a:pPr>
            <a:r>
              <a:rPr lang="es-CL" sz="2100" b="1" dirty="0" smtClean="0">
                <a:solidFill>
                  <a:schemeClr val="bg1">
                    <a:lumMod val="85000"/>
                  </a:schemeClr>
                </a:solidFill>
              </a:rPr>
              <a:t>¿</a:t>
            </a:r>
            <a:r>
              <a:rPr lang="es-CL" sz="2100" b="1" dirty="0">
                <a:solidFill>
                  <a:schemeClr val="bg1">
                    <a:lumMod val="85000"/>
                  </a:schemeClr>
                </a:solidFill>
              </a:rPr>
              <a:t>Cuál es la energía de colisión en el </a:t>
            </a:r>
            <a:r>
              <a:rPr lang="es-CL" sz="2100" b="1" dirty="0" smtClean="0">
                <a:solidFill>
                  <a:schemeClr val="bg1">
                    <a:lumMod val="85000"/>
                  </a:schemeClr>
                </a:solidFill>
              </a:rPr>
              <a:t>LHC?</a:t>
            </a:r>
          </a:p>
          <a:p>
            <a:pPr>
              <a:buFontTx/>
              <a:buChar char="-"/>
            </a:pPr>
            <a:r>
              <a:rPr lang="es-CL" sz="2100" dirty="0" smtClean="0">
                <a:solidFill>
                  <a:schemeClr val="bg1">
                    <a:lumMod val="85000"/>
                  </a:schemeClr>
                </a:solidFill>
              </a:rPr>
              <a:t>Cada </a:t>
            </a:r>
            <a:r>
              <a:rPr lang="es-CL" sz="2100" dirty="0">
                <a:solidFill>
                  <a:schemeClr val="bg1">
                    <a:lumMod val="85000"/>
                  </a:schemeClr>
                </a:solidFill>
              </a:rPr>
              <a:t>haz de protones </a:t>
            </a:r>
            <a:r>
              <a:rPr lang="es-CL" sz="2100" dirty="0" smtClean="0">
                <a:solidFill>
                  <a:schemeClr val="bg1">
                    <a:lumMod val="85000"/>
                  </a:schemeClr>
                </a:solidFill>
              </a:rPr>
              <a:t>tiene 7 </a:t>
            </a:r>
            <a:r>
              <a:rPr lang="es-CL" sz="2100" dirty="0" err="1" smtClean="0">
                <a:solidFill>
                  <a:schemeClr val="bg1">
                    <a:lumMod val="85000"/>
                  </a:schemeClr>
                </a:solidFill>
              </a:rPr>
              <a:t>TeV</a:t>
            </a:r>
            <a:r>
              <a:rPr lang="es-CL" sz="2100" dirty="0">
                <a:solidFill>
                  <a:schemeClr val="bg1">
                    <a:lumMod val="85000"/>
                  </a:schemeClr>
                </a:solidFill>
              </a:rPr>
              <a:t>, </a:t>
            </a:r>
            <a:r>
              <a:rPr lang="es-CL" sz="2100" dirty="0" smtClean="0">
                <a:solidFill>
                  <a:schemeClr val="bg1">
                    <a:lumMod val="85000"/>
                  </a:schemeClr>
                </a:solidFill>
              </a:rPr>
              <a:t>para </a:t>
            </a:r>
            <a:r>
              <a:rPr lang="es-CL" sz="2100" dirty="0">
                <a:solidFill>
                  <a:schemeClr val="bg1">
                    <a:lumMod val="85000"/>
                  </a:schemeClr>
                </a:solidFill>
              </a:rPr>
              <a:t>crear nuevas partículas. </a:t>
            </a:r>
            <a:endParaRPr lang="es-CL" sz="2100" dirty="0" smtClean="0">
              <a:solidFill>
                <a:schemeClr val="bg1">
                  <a:lumMod val="85000"/>
                </a:schemeClr>
              </a:solidFill>
            </a:endParaRPr>
          </a:p>
          <a:p>
            <a:pPr>
              <a:buFontTx/>
              <a:buChar char="-"/>
            </a:pPr>
            <a:r>
              <a:rPr lang="es-CL" sz="2100" dirty="0">
                <a:solidFill>
                  <a:schemeClr val="bg1">
                    <a:lumMod val="85000"/>
                  </a:schemeClr>
                </a:solidFill>
              </a:rPr>
              <a:t>U</a:t>
            </a:r>
            <a:r>
              <a:rPr lang="es-CL" sz="2100" dirty="0" smtClean="0">
                <a:solidFill>
                  <a:schemeClr val="bg1">
                    <a:lumMod val="85000"/>
                  </a:schemeClr>
                </a:solidFill>
              </a:rPr>
              <a:t>n </a:t>
            </a:r>
            <a:r>
              <a:rPr lang="es-CL" sz="2100" dirty="0">
                <a:solidFill>
                  <a:schemeClr val="bg1">
                    <a:lumMod val="85000"/>
                  </a:schemeClr>
                </a:solidFill>
              </a:rPr>
              <a:t>tubo </a:t>
            </a:r>
            <a:r>
              <a:rPr lang="es-CL" sz="2100" dirty="0" smtClean="0">
                <a:solidFill>
                  <a:schemeClr val="bg1">
                    <a:lumMod val="85000"/>
                  </a:schemeClr>
                </a:solidFill>
              </a:rPr>
              <a:t>que garantiza </a:t>
            </a:r>
            <a:r>
              <a:rPr lang="es-CL" sz="2100" dirty="0">
                <a:solidFill>
                  <a:schemeClr val="bg1">
                    <a:lumMod val="85000"/>
                  </a:schemeClr>
                </a:solidFill>
              </a:rPr>
              <a:t>un nivel de vacío muy elevado, para evitar </a:t>
            </a:r>
            <a:r>
              <a:rPr lang="es-CL" sz="2100" dirty="0" smtClean="0">
                <a:solidFill>
                  <a:schemeClr val="bg1">
                    <a:lumMod val="85000"/>
                  </a:schemeClr>
                </a:solidFill>
              </a:rPr>
              <a:t>choque con moléculas de gas.</a:t>
            </a:r>
          </a:p>
          <a:p>
            <a:pPr>
              <a:buFontTx/>
              <a:buChar char="-"/>
            </a:pPr>
            <a:r>
              <a:rPr lang="es-CL" sz="2100" dirty="0">
                <a:solidFill>
                  <a:schemeClr val="bg1">
                    <a:lumMod val="85000"/>
                  </a:schemeClr>
                </a:solidFill>
              </a:rPr>
              <a:t>T</a:t>
            </a:r>
            <a:r>
              <a:rPr lang="es-CL" sz="2100" dirty="0" smtClean="0">
                <a:solidFill>
                  <a:schemeClr val="bg1">
                    <a:lumMod val="85000"/>
                  </a:schemeClr>
                </a:solidFill>
              </a:rPr>
              <a:t>rayectoria </a:t>
            </a:r>
            <a:r>
              <a:rPr lang="es-CL" sz="2100" dirty="0">
                <a:solidFill>
                  <a:schemeClr val="bg1">
                    <a:lumMod val="85000"/>
                  </a:schemeClr>
                </a:solidFill>
              </a:rPr>
              <a:t>dirigida por </a:t>
            </a:r>
            <a:r>
              <a:rPr lang="es-CL" sz="2100" dirty="0" smtClean="0">
                <a:solidFill>
                  <a:schemeClr val="bg1">
                    <a:lumMod val="85000"/>
                  </a:schemeClr>
                </a:solidFill>
              </a:rPr>
              <a:t>potentes 9300 </a:t>
            </a:r>
            <a:r>
              <a:rPr lang="es-CL" sz="2100" dirty="0">
                <a:solidFill>
                  <a:schemeClr val="bg1">
                    <a:lumMod val="85000"/>
                  </a:schemeClr>
                </a:solidFill>
              </a:rPr>
              <a:t>imanes </a:t>
            </a:r>
            <a:r>
              <a:rPr lang="es-CL" sz="2100" dirty="0" smtClean="0">
                <a:solidFill>
                  <a:schemeClr val="bg1">
                    <a:lumMod val="85000"/>
                  </a:schemeClr>
                </a:solidFill>
              </a:rPr>
              <a:t>superconductores, dipolos</a:t>
            </a:r>
          </a:p>
          <a:p>
            <a:pPr>
              <a:buFontTx/>
              <a:buChar char="-"/>
            </a:pPr>
            <a:r>
              <a:rPr lang="es-CL" sz="2100" dirty="0" smtClean="0">
                <a:solidFill>
                  <a:schemeClr val="bg1">
                    <a:lumMod val="85000"/>
                  </a:schemeClr>
                </a:solidFill>
              </a:rPr>
              <a:t>Temperaturas </a:t>
            </a:r>
            <a:r>
              <a:rPr lang="es-CL" sz="2100" dirty="0">
                <a:solidFill>
                  <a:schemeClr val="bg1">
                    <a:lumMod val="85000"/>
                  </a:schemeClr>
                </a:solidFill>
              </a:rPr>
              <a:t>de </a:t>
            </a:r>
            <a:r>
              <a:rPr lang="es-CL" sz="2100" dirty="0" smtClean="0">
                <a:solidFill>
                  <a:schemeClr val="bg1">
                    <a:lumMod val="85000"/>
                  </a:schemeClr>
                </a:solidFill>
              </a:rPr>
              <a:t>271,3°C </a:t>
            </a:r>
            <a:r>
              <a:rPr lang="es-CL" sz="2100" dirty="0">
                <a:solidFill>
                  <a:schemeClr val="bg1">
                    <a:lumMod val="85000"/>
                  </a:schemeClr>
                </a:solidFill>
              </a:rPr>
              <a:t>bajo cero</a:t>
            </a:r>
            <a:r>
              <a:rPr lang="es-CL" sz="2100" dirty="0" smtClean="0">
                <a:solidFill>
                  <a:schemeClr val="bg1">
                    <a:lumMod val="85000"/>
                  </a:schemeClr>
                </a:solidFill>
              </a:rPr>
              <a:t>.</a:t>
            </a:r>
          </a:p>
          <a:p>
            <a:pPr>
              <a:buFontTx/>
              <a:buChar char="-"/>
            </a:pPr>
            <a:r>
              <a:rPr lang="es-CL" sz="2100" dirty="0" smtClean="0">
                <a:solidFill>
                  <a:schemeClr val="bg1">
                    <a:lumMod val="85000"/>
                  </a:schemeClr>
                </a:solidFill>
              </a:rPr>
              <a:t>Cavidades </a:t>
            </a:r>
            <a:r>
              <a:rPr lang="es-CL" sz="2100" dirty="0">
                <a:solidFill>
                  <a:schemeClr val="bg1">
                    <a:lumMod val="85000"/>
                  </a:schemeClr>
                </a:solidFill>
              </a:rPr>
              <a:t>aceleradoras </a:t>
            </a:r>
            <a:r>
              <a:rPr lang="es-CL" sz="2100" dirty="0" smtClean="0">
                <a:solidFill>
                  <a:schemeClr val="bg1">
                    <a:lumMod val="85000"/>
                  </a:schemeClr>
                </a:solidFill>
              </a:rPr>
              <a:t>basado </a:t>
            </a:r>
            <a:r>
              <a:rPr lang="es-CL" sz="2100" dirty="0">
                <a:solidFill>
                  <a:schemeClr val="bg1">
                    <a:lumMod val="85000"/>
                  </a:schemeClr>
                </a:solidFill>
              </a:rPr>
              <a:t>en campos eléctricos variables aceleran las partículas. </a:t>
            </a:r>
            <a:endParaRPr lang="es-CL" sz="2100" dirty="0" smtClean="0">
              <a:solidFill>
                <a:schemeClr val="bg1">
                  <a:lumMod val="85000"/>
                </a:schemeClr>
              </a:solidFill>
            </a:endParaRP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920" y="3849808"/>
            <a:ext cx="5272360" cy="2891560"/>
          </a:xfrm>
          <a:prstGeom prst="rect">
            <a:avLst/>
          </a:prstGeom>
        </p:spPr>
      </p:pic>
    </p:spTree>
    <p:extLst>
      <p:ext uri="{BB962C8B-B14F-4D97-AF65-F5344CB8AC3E}">
        <p14:creationId xmlns:p14="http://schemas.microsoft.com/office/powerpoint/2010/main" val="1676002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 name="1 Título"/>
          <p:cNvSpPr>
            <a:spLocks noGrp="1"/>
          </p:cNvSpPr>
          <p:nvPr>
            <p:ph type="title"/>
          </p:nvPr>
        </p:nvSpPr>
        <p:spPr>
          <a:xfrm>
            <a:off x="457200" y="116632"/>
            <a:ext cx="8229600" cy="1143000"/>
          </a:xfrm>
        </p:spPr>
        <p:txBody>
          <a:bodyPr/>
          <a:lstStyle/>
          <a:p>
            <a:r>
              <a:rPr lang="es-CL" dirty="0" smtClean="0">
                <a:solidFill>
                  <a:schemeClr val="bg1">
                    <a:lumMod val="85000"/>
                  </a:schemeClr>
                </a:solidFill>
              </a:rPr>
              <a:t>Colisiones</a:t>
            </a:r>
            <a:endParaRPr lang="es-CL" dirty="0">
              <a:solidFill>
                <a:schemeClr val="bg1">
                  <a:lumMod val="85000"/>
                </a:schemeClr>
              </a:solidFill>
            </a:endParaRPr>
          </a:p>
        </p:txBody>
      </p:sp>
      <p:sp>
        <p:nvSpPr>
          <p:cNvPr id="3" name="2 Marcador de contenido"/>
          <p:cNvSpPr>
            <a:spLocks noGrp="1"/>
          </p:cNvSpPr>
          <p:nvPr>
            <p:ph idx="1"/>
          </p:nvPr>
        </p:nvSpPr>
        <p:spPr>
          <a:xfrm>
            <a:off x="125760" y="1196752"/>
            <a:ext cx="8892480" cy="1800200"/>
          </a:xfrm>
        </p:spPr>
        <p:txBody>
          <a:bodyPr>
            <a:normAutofit/>
          </a:bodyPr>
          <a:lstStyle/>
          <a:p>
            <a:pPr>
              <a:buFontTx/>
              <a:buChar char="-"/>
            </a:pPr>
            <a:r>
              <a:rPr lang="es-CL" sz="2000" dirty="0" smtClean="0">
                <a:solidFill>
                  <a:schemeClr val="bg1">
                    <a:lumMod val="85000"/>
                  </a:schemeClr>
                </a:solidFill>
              </a:rPr>
              <a:t>Depende </a:t>
            </a:r>
            <a:r>
              <a:rPr lang="es-CL" sz="2000" dirty="0">
                <a:solidFill>
                  <a:schemeClr val="bg1">
                    <a:lumMod val="85000"/>
                  </a:schemeClr>
                </a:solidFill>
              </a:rPr>
              <a:t>del modo de operación del acelerador, de forma orientativa cada haz consiste realmente en casi 3000 grupos, cada uno con 100.000 millones de protones, que se cruzan unas 30 millones de veces por segundo. </a:t>
            </a:r>
            <a:endParaRPr lang="es-CL" sz="2000" dirty="0" smtClean="0">
              <a:solidFill>
                <a:schemeClr val="bg1">
                  <a:lumMod val="85000"/>
                </a:schemeClr>
              </a:solidFill>
            </a:endParaRPr>
          </a:p>
          <a:p>
            <a:pPr>
              <a:buFontTx/>
              <a:buChar char="-"/>
            </a:pPr>
            <a:r>
              <a:rPr lang="es-CL" sz="2000" dirty="0" smtClean="0">
                <a:solidFill>
                  <a:schemeClr val="bg1">
                    <a:lumMod val="85000"/>
                  </a:schemeClr>
                </a:solidFill>
              </a:rPr>
              <a:t>Aunque </a:t>
            </a:r>
            <a:r>
              <a:rPr lang="es-CL" sz="2000" dirty="0">
                <a:solidFill>
                  <a:schemeClr val="bg1">
                    <a:lumMod val="85000"/>
                  </a:schemeClr>
                </a:solidFill>
              </a:rPr>
              <a:t>la probabilidad de colisión entre dos protones es bastante pequeña se producen cerca de mil millones de colisiones por segundo. </a:t>
            </a:r>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967437"/>
            <a:ext cx="7501284" cy="3773931"/>
          </a:xfrm>
          <a:prstGeom prst="rect">
            <a:avLst/>
          </a:prstGeom>
        </p:spPr>
      </p:pic>
    </p:spTree>
    <p:extLst>
      <p:ext uri="{BB962C8B-B14F-4D97-AF65-F5344CB8AC3E}">
        <p14:creationId xmlns:p14="http://schemas.microsoft.com/office/powerpoint/2010/main" val="602283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 name="1 Título"/>
          <p:cNvSpPr>
            <a:spLocks noGrp="1"/>
          </p:cNvSpPr>
          <p:nvPr>
            <p:ph type="title"/>
          </p:nvPr>
        </p:nvSpPr>
        <p:spPr>
          <a:xfrm>
            <a:off x="457200" y="-171400"/>
            <a:ext cx="8229600" cy="1143000"/>
          </a:xfrm>
        </p:spPr>
        <p:txBody>
          <a:bodyPr/>
          <a:lstStyle/>
          <a:p>
            <a:r>
              <a:rPr lang="es-CL" dirty="0" smtClean="0">
                <a:solidFill>
                  <a:schemeClr val="bg1">
                    <a:lumMod val="85000"/>
                  </a:schemeClr>
                </a:solidFill>
              </a:rPr>
              <a:t>Colisiones</a:t>
            </a:r>
            <a:endParaRPr lang="es-CL" dirty="0">
              <a:solidFill>
                <a:schemeClr val="bg1">
                  <a:lumMod val="85000"/>
                </a:schemeClr>
              </a:solidFill>
            </a:endParaRPr>
          </a:p>
        </p:txBody>
      </p:sp>
      <p:sp>
        <p:nvSpPr>
          <p:cNvPr id="3" name="2 Marcador de contenido"/>
          <p:cNvSpPr>
            <a:spLocks noGrp="1"/>
          </p:cNvSpPr>
          <p:nvPr>
            <p:ph idx="1"/>
          </p:nvPr>
        </p:nvSpPr>
        <p:spPr>
          <a:xfrm>
            <a:off x="125760" y="764704"/>
            <a:ext cx="8892480" cy="5400600"/>
          </a:xfrm>
        </p:spPr>
        <p:txBody>
          <a:bodyPr>
            <a:normAutofit/>
          </a:bodyPr>
          <a:lstStyle/>
          <a:p>
            <a:pPr>
              <a:buFontTx/>
              <a:buChar char="-"/>
            </a:pPr>
            <a:r>
              <a:rPr lang="es-CL" sz="2000" b="1" dirty="0" smtClean="0">
                <a:solidFill>
                  <a:schemeClr val="bg1">
                    <a:lumMod val="85000"/>
                  </a:schemeClr>
                </a:solidFill>
              </a:rPr>
              <a:t>¿</a:t>
            </a:r>
            <a:r>
              <a:rPr lang="es-CL" sz="2000" b="1" dirty="0">
                <a:solidFill>
                  <a:schemeClr val="bg1">
                    <a:lumMod val="85000"/>
                  </a:schemeClr>
                </a:solidFill>
              </a:rPr>
              <a:t>Cómo se consiguen </a:t>
            </a:r>
            <a:r>
              <a:rPr lang="es-CL" sz="2000" b="1" dirty="0" smtClean="0">
                <a:solidFill>
                  <a:schemeClr val="bg1">
                    <a:lumMod val="85000"/>
                  </a:schemeClr>
                </a:solidFill>
              </a:rPr>
              <a:t>detectar </a:t>
            </a:r>
            <a:r>
              <a:rPr lang="es-CL" sz="2000" b="1" dirty="0">
                <a:solidFill>
                  <a:schemeClr val="bg1">
                    <a:lumMod val="85000"/>
                  </a:schemeClr>
                </a:solidFill>
              </a:rPr>
              <a:t>las colisiones? </a:t>
            </a:r>
            <a:endParaRPr lang="es-CL" sz="2000" b="1" dirty="0" smtClean="0">
              <a:solidFill>
                <a:schemeClr val="bg1">
                  <a:lumMod val="85000"/>
                </a:schemeClr>
              </a:solidFill>
            </a:endParaRPr>
          </a:p>
          <a:p>
            <a:pPr>
              <a:buFontTx/>
              <a:buChar char="-"/>
            </a:pPr>
            <a:r>
              <a:rPr lang="es-CL" sz="2000" dirty="0">
                <a:solidFill>
                  <a:schemeClr val="bg1">
                    <a:lumMod val="85000"/>
                  </a:schemeClr>
                </a:solidFill>
              </a:rPr>
              <a:t>En cada una de estas colisiones, se producen nuevas </a:t>
            </a:r>
            <a:r>
              <a:rPr lang="es-CL" sz="2000" dirty="0" smtClean="0">
                <a:solidFill>
                  <a:schemeClr val="bg1">
                    <a:lumMod val="85000"/>
                  </a:schemeClr>
                </a:solidFill>
              </a:rPr>
              <a:t>partículas.</a:t>
            </a:r>
          </a:p>
          <a:p>
            <a:pPr>
              <a:buFontTx/>
              <a:buChar char="-"/>
            </a:pPr>
            <a:r>
              <a:rPr lang="es-CL" sz="2000" dirty="0" smtClean="0">
                <a:solidFill>
                  <a:schemeClr val="bg1">
                    <a:lumMod val="85000"/>
                  </a:schemeClr>
                </a:solidFill>
              </a:rPr>
              <a:t>Se diseñaron </a:t>
            </a:r>
            <a:r>
              <a:rPr lang="es-CL" sz="2000" dirty="0">
                <a:solidFill>
                  <a:schemeClr val="bg1">
                    <a:lumMod val="85000"/>
                  </a:schemeClr>
                </a:solidFill>
              </a:rPr>
              <a:t>detectores que son capaces de registrar el rastro del paso de estas partículas, de forma parecida a como se ve la estela de un avión en el cielo</a:t>
            </a:r>
            <a:r>
              <a:rPr lang="es-CL" sz="2000" dirty="0" smtClean="0">
                <a:solidFill>
                  <a:schemeClr val="bg1">
                    <a:lumMod val="85000"/>
                  </a:schemeClr>
                </a:solidFill>
              </a:rPr>
              <a:t>.</a:t>
            </a:r>
          </a:p>
          <a:p>
            <a:pPr>
              <a:buFontTx/>
              <a:buChar char="-"/>
            </a:pPr>
            <a:r>
              <a:rPr lang="es-CL" sz="2000" dirty="0">
                <a:solidFill>
                  <a:schemeClr val="bg1">
                    <a:lumMod val="85000"/>
                  </a:schemeClr>
                </a:solidFill>
              </a:rPr>
              <a:t>Hay cuatro grandes detectores de decenas de metros de tamaño y de unas 10000 toneladas de peso cada uno: ALICE, ATLAS, CMS y LHCb. </a:t>
            </a:r>
            <a:r>
              <a:rPr lang="es-CL" sz="2000" dirty="0" smtClean="0">
                <a:solidFill>
                  <a:schemeClr val="bg1">
                    <a:lumMod val="85000"/>
                  </a:schemeClr>
                </a:solidFill>
              </a:rPr>
              <a:t> </a:t>
            </a:r>
          </a:p>
          <a:p>
            <a:pPr>
              <a:buFontTx/>
              <a:buChar char="-"/>
            </a:pPr>
            <a:endParaRPr lang="es-CL" dirty="0">
              <a:solidFill>
                <a:schemeClr val="bg1"/>
              </a:solidFill>
            </a:endParaRPr>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57" y="2921104"/>
            <a:ext cx="7116943" cy="3748256"/>
          </a:xfrm>
          <a:prstGeom prst="rect">
            <a:avLst/>
          </a:prstGeom>
        </p:spPr>
      </p:pic>
    </p:spTree>
    <p:extLst>
      <p:ext uri="{BB962C8B-B14F-4D97-AF65-F5344CB8AC3E}">
        <p14:creationId xmlns:p14="http://schemas.microsoft.com/office/powerpoint/2010/main" val="1676002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 name="1 Título"/>
          <p:cNvSpPr>
            <a:spLocks noGrp="1"/>
          </p:cNvSpPr>
          <p:nvPr>
            <p:ph type="title"/>
          </p:nvPr>
        </p:nvSpPr>
        <p:spPr>
          <a:xfrm>
            <a:off x="457200" y="116632"/>
            <a:ext cx="8229600" cy="1143000"/>
          </a:xfrm>
        </p:spPr>
        <p:txBody>
          <a:bodyPr/>
          <a:lstStyle/>
          <a:p>
            <a:r>
              <a:rPr lang="es-CL" dirty="0" smtClean="0">
                <a:solidFill>
                  <a:schemeClr val="bg1">
                    <a:lumMod val="85000"/>
                  </a:schemeClr>
                </a:solidFill>
              </a:rPr>
              <a:t>Interpretar la información</a:t>
            </a:r>
            <a:endParaRPr lang="es-CL" dirty="0">
              <a:solidFill>
                <a:schemeClr val="bg1">
                  <a:lumMod val="85000"/>
                </a:schemeClr>
              </a:solidFill>
            </a:endParaRPr>
          </a:p>
        </p:txBody>
      </p:sp>
      <p:sp>
        <p:nvSpPr>
          <p:cNvPr id="3" name="2 Marcador de contenido"/>
          <p:cNvSpPr>
            <a:spLocks noGrp="1"/>
          </p:cNvSpPr>
          <p:nvPr>
            <p:ph idx="1"/>
          </p:nvPr>
        </p:nvSpPr>
        <p:spPr>
          <a:xfrm>
            <a:off x="125760" y="1196752"/>
            <a:ext cx="5814392" cy="5400600"/>
          </a:xfrm>
        </p:spPr>
        <p:txBody>
          <a:bodyPr>
            <a:normAutofit/>
          </a:bodyPr>
          <a:lstStyle/>
          <a:p>
            <a:pPr>
              <a:buFontTx/>
              <a:buChar char="-"/>
            </a:pPr>
            <a:r>
              <a:rPr lang="es-CL" sz="2000" b="1" dirty="0" smtClean="0">
                <a:solidFill>
                  <a:schemeClr val="bg1">
                    <a:lumMod val="85000"/>
                  </a:schemeClr>
                </a:solidFill>
              </a:rPr>
              <a:t>¿</a:t>
            </a:r>
            <a:r>
              <a:rPr lang="es-CL" sz="2000" b="1" dirty="0">
                <a:solidFill>
                  <a:schemeClr val="bg1">
                    <a:lumMod val="85000"/>
                  </a:schemeClr>
                </a:solidFill>
              </a:rPr>
              <a:t>Cómo se puede procesar toda esta cantidad de datos? </a:t>
            </a:r>
            <a:endParaRPr lang="es-CL" sz="2000" b="1" dirty="0" smtClean="0">
              <a:solidFill>
                <a:schemeClr val="bg1">
                  <a:lumMod val="85000"/>
                </a:schemeClr>
              </a:solidFill>
            </a:endParaRPr>
          </a:p>
          <a:p>
            <a:pPr>
              <a:buFontTx/>
              <a:buChar char="-"/>
            </a:pPr>
            <a:r>
              <a:rPr lang="es-CL" sz="2000" dirty="0">
                <a:solidFill>
                  <a:schemeClr val="bg1">
                    <a:lumMod val="85000"/>
                  </a:schemeClr>
                </a:solidFill>
              </a:rPr>
              <a:t>Dado el ritmo de colisiones, cada detector registraría en torno al millón de </a:t>
            </a:r>
            <a:r>
              <a:rPr lang="es-CL" sz="2000" dirty="0" err="1">
                <a:solidFill>
                  <a:schemeClr val="bg1">
                    <a:lumMod val="85000"/>
                  </a:schemeClr>
                </a:solidFill>
              </a:rPr>
              <a:t>GBytes</a:t>
            </a:r>
            <a:r>
              <a:rPr lang="es-CL" sz="2000" dirty="0">
                <a:solidFill>
                  <a:schemeClr val="bg1">
                    <a:lumMod val="85000"/>
                  </a:schemeClr>
                </a:solidFill>
              </a:rPr>
              <a:t> por </a:t>
            </a:r>
            <a:r>
              <a:rPr lang="es-CL" sz="2000" dirty="0" smtClean="0">
                <a:solidFill>
                  <a:schemeClr val="bg1">
                    <a:lumMod val="85000"/>
                  </a:schemeClr>
                </a:solidFill>
              </a:rPr>
              <a:t>segundo.</a:t>
            </a:r>
          </a:p>
          <a:p>
            <a:pPr>
              <a:buFontTx/>
              <a:buChar char="-"/>
            </a:pPr>
            <a:r>
              <a:rPr lang="es-CL" sz="2000" dirty="0" smtClean="0">
                <a:solidFill>
                  <a:schemeClr val="bg1">
                    <a:lumMod val="85000"/>
                  </a:schemeClr>
                </a:solidFill>
              </a:rPr>
              <a:t>Ningún otro sistema </a:t>
            </a:r>
            <a:r>
              <a:rPr lang="es-CL" sz="2000" dirty="0">
                <a:solidFill>
                  <a:schemeClr val="bg1">
                    <a:lumMod val="85000"/>
                  </a:schemeClr>
                </a:solidFill>
              </a:rPr>
              <a:t>informático es capaz de procesar esta cantidad de </a:t>
            </a:r>
            <a:r>
              <a:rPr lang="es-CL" sz="2000" dirty="0" smtClean="0">
                <a:solidFill>
                  <a:schemeClr val="bg1">
                    <a:lumMod val="85000"/>
                  </a:schemeClr>
                </a:solidFill>
              </a:rPr>
              <a:t>información.</a:t>
            </a:r>
          </a:p>
          <a:p>
            <a:pPr>
              <a:buFontTx/>
              <a:buChar char="-"/>
            </a:pPr>
            <a:r>
              <a:rPr lang="es-CL" sz="2000" dirty="0" smtClean="0">
                <a:solidFill>
                  <a:schemeClr val="bg1">
                    <a:lumMod val="85000"/>
                  </a:schemeClr>
                </a:solidFill>
              </a:rPr>
              <a:t>Se </a:t>
            </a:r>
            <a:r>
              <a:rPr lang="es-CL" sz="2000" dirty="0">
                <a:solidFill>
                  <a:schemeClr val="bg1">
                    <a:lumMod val="85000"/>
                  </a:schemeClr>
                </a:solidFill>
              </a:rPr>
              <a:t>diseñan los llamados </a:t>
            </a:r>
            <a:r>
              <a:rPr lang="es-CL" sz="2000" i="1" dirty="0" err="1" smtClean="0">
                <a:solidFill>
                  <a:schemeClr val="bg1">
                    <a:lumMod val="85000"/>
                  </a:schemeClr>
                </a:solidFill>
              </a:rPr>
              <a:t>trigger</a:t>
            </a:r>
            <a:r>
              <a:rPr lang="es-CL" sz="2000" i="1" dirty="0" smtClean="0">
                <a:solidFill>
                  <a:schemeClr val="bg1">
                    <a:lumMod val="85000"/>
                  </a:schemeClr>
                </a:solidFill>
              </a:rPr>
              <a:t>.</a:t>
            </a:r>
          </a:p>
          <a:p>
            <a:pPr>
              <a:buFontTx/>
              <a:buChar char="-"/>
            </a:pPr>
            <a:r>
              <a:rPr lang="es-CL" sz="2000" dirty="0" smtClean="0">
                <a:solidFill>
                  <a:schemeClr val="bg1">
                    <a:lumMod val="85000"/>
                  </a:schemeClr>
                </a:solidFill>
              </a:rPr>
              <a:t>Nuevos sistemas </a:t>
            </a:r>
            <a:r>
              <a:rPr lang="es-CL" sz="2000" dirty="0">
                <a:solidFill>
                  <a:schemeClr val="bg1">
                    <a:lumMod val="85000"/>
                  </a:schemeClr>
                </a:solidFill>
              </a:rPr>
              <a:t>electrónicos que en tiempo real </a:t>
            </a:r>
            <a:r>
              <a:rPr lang="es-CL" sz="2000" dirty="0" smtClean="0">
                <a:solidFill>
                  <a:schemeClr val="bg1">
                    <a:lumMod val="85000"/>
                  </a:schemeClr>
                </a:solidFill>
              </a:rPr>
              <a:t>deciden qué </a:t>
            </a:r>
            <a:r>
              <a:rPr lang="es-CL" sz="2000" dirty="0">
                <a:solidFill>
                  <a:schemeClr val="bg1">
                    <a:lumMod val="85000"/>
                  </a:schemeClr>
                </a:solidFill>
              </a:rPr>
              <a:t>colisiones son </a:t>
            </a:r>
            <a:r>
              <a:rPr lang="es-CL" sz="2000" dirty="0" smtClean="0">
                <a:solidFill>
                  <a:schemeClr val="bg1">
                    <a:lumMod val="85000"/>
                  </a:schemeClr>
                </a:solidFill>
              </a:rPr>
              <a:t>interesantes, archivando </a:t>
            </a:r>
            <a:r>
              <a:rPr lang="es-CL" sz="2000" b="1" dirty="0">
                <a:solidFill>
                  <a:schemeClr val="bg1">
                    <a:lumMod val="85000"/>
                  </a:schemeClr>
                </a:solidFill>
              </a:rPr>
              <a:t>sólo </a:t>
            </a:r>
            <a:r>
              <a:rPr lang="es-CL" sz="2000" dirty="0" smtClean="0">
                <a:solidFill>
                  <a:schemeClr val="bg1">
                    <a:lumMod val="85000"/>
                  </a:schemeClr>
                </a:solidFill>
              </a:rPr>
              <a:t>algunos.</a:t>
            </a:r>
          </a:p>
          <a:p>
            <a:pPr>
              <a:buFontTx/>
              <a:buChar char="-"/>
            </a:pPr>
            <a:r>
              <a:rPr lang="es-CL" sz="2000" dirty="0">
                <a:solidFill>
                  <a:schemeClr val="bg1">
                    <a:lumMod val="85000"/>
                  </a:schemeClr>
                </a:solidFill>
              </a:rPr>
              <a:t>L</a:t>
            </a:r>
            <a:r>
              <a:rPr lang="es-CL" sz="2000" dirty="0" smtClean="0">
                <a:solidFill>
                  <a:schemeClr val="bg1">
                    <a:lumMod val="85000"/>
                  </a:schemeClr>
                </a:solidFill>
              </a:rPr>
              <a:t>os </a:t>
            </a:r>
            <a:r>
              <a:rPr lang="es-CL" sz="2000" dirty="0">
                <a:solidFill>
                  <a:schemeClr val="bg1">
                    <a:lumMod val="85000"/>
                  </a:schemeClr>
                </a:solidFill>
              </a:rPr>
              <a:t>datos y las tareas se reparten en un centenar de centros por todo el mundo. Los investigadores acceden a estos recursos usando las tecnologías </a:t>
            </a:r>
            <a:r>
              <a:rPr lang="es-CL" sz="2000" dirty="0" smtClean="0">
                <a:solidFill>
                  <a:schemeClr val="bg1">
                    <a:lumMod val="85000"/>
                  </a:schemeClr>
                </a:solidFill>
              </a:rPr>
              <a:t>GRID (similar a la www). </a:t>
            </a:r>
            <a:endParaRPr lang="es-CL" dirty="0">
              <a:solidFill>
                <a:schemeClr val="bg1">
                  <a:lumMod val="85000"/>
                </a:schemeClr>
              </a:solidFill>
            </a:endParaRPr>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1002432"/>
            <a:ext cx="2589471" cy="5666928"/>
          </a:xfrm>
          <a:prstGeom prst="rect">
            <a:avLst/>
          </a:prstGeom>
        </p:spPr>
      </p:pic>
    </p:spTree>
    <p:extLst>
      <p:ext uri="{BB962C8B-B14F-4D97-AF65-F5344CB8AC3E}">
        <p14:creationId xmlns:p14="http://schemas.microsoft.com/office/powerpoint/2010/main" val="1676002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 name="1 Título"/>
          <p:cNvSpPr>
            <a:spLocks noGrp="1"/>
          </p:cNvSpPr>
          <p:nvPr>
            <p:ph type="title"/>
          </p:nvPr>
        </p:nvSpPr>
        <p:spPr>
          <a:xfrm>
            <a:off x="457200" y="-234280"/>
            <a:ext cx="8229600" cy="1143000"/>
          </a:xfrm>
        </p:spPr>
        <p:txBody>
          <a:bodyPr/>
          <a:lstStyle/>
          <a:p>
            <a:r>
              <a:rPr lang="es-CL" dirty="0" smtClean="0">
                <a:solidFill>
                  <a:schemeClr val="bg1">
                    <a:lumMod val="85000"/>
                  </a:schemeClr>
                </a:solidFill>
              </a:rPr>
              <a:t>La Gran máquina</a:t>
            </a:r>
            <a:endParaRPr lang="es-CL" dirty="0">
              <a:solidFill>
                <a:schemeClr val="bg1">
                  <a:lumMod val="85000"/>
                </a:schemeClr>
              </a:solidFill>
            </a:endParaRPr>
          </a:p>
        </p:txBody>
      </p:sp>
      <p:sp>
        <p:nvSpPr>
          <p:cNvPr id="3" name="2 Marcador de contenido"/>
          <p:cNvSpPr>
            <a:spLocks noGrp="1"/>
          </p:cNvSpPr>
          <p:nvPr>
            <p:ph idx="1"/>
          </p:nvPr>
        </p:nvSpPr>
        <p:spPr>
          <a:xfrm>
            <a:off x="125760" y="692696"/>
            <a:ext cx="8892480" cy="3240360"/>
          </a:xfrm>
        </p:spPr>
        <p:txBody>
          <a:bodyPr>
            <a:normAutofit/>
          </a:bodyPr>
          <a:lstStyle/>
          <a:p>
            <a:pPr>
              <a:buFontTx/>
              <a:buChar char="-"/>
            </a:pPr>
            <a:r>
              <a:rPr lang="es-CL" sz="2000" b="1" dirty="0" smtClean="0">
                <a:solidFill>
                  <a:schemeClr val="bg1">
                    <a:lumMod val="85000"/>
                  </a:schemeClr>
                </a:solidFill>
              </a:rPr>
              <a:t>¿</a:t>
            </a:r>
            <a:r>
              <a:rPr lang="es-CL" sz="2000" b="1" dirty="0">
                <a:solidFill>
                  <a:schemeClr val="bg1">
                    <a:lumMod val="85000"/>
                  </a:schemeClr>
                </a:solidFill>
              </a:rPr>
              <a:t>Cómo es posible construir aparatos de esta complejidad? </a:t>
            </a:r>
            <a:endParaRPr lang="es-CL" sz="2000" b="1" dirty="0" smtClean="0">
              <a:solidFill>
                <a:schemeClr val="bg1">
                  <a:lumMod val="85000"/>
                </a:schemeClr>
              </a:solidFill>
            </a:endParaRPr>
          </a:p>
          <a:p>
            <a:pPr>
              <a:buFontTx/>
              <a:buChar char="-"/>
            </a:pPr>
            <a:r>
              <a:rPr lang="es-CL" sz="2000" dirty="0" smtClean="0">
                <a:solidFill>
                  <a:schemeClr val="bg1">
                    <a:lumMod val="85000"/>
                  </a:schemeClr>
                </a:solidFill>
              </a:rPr>
              <a:t>Cerca de 10.000 personas trabajan para el </a:t>
            </a:r>
            <a:r>
              <a:rPr lang="es-CL" sz="2000" dirty="0">
                <a:solidFill>
                  <a:schemeClr val="bg1">
                    <a:lumMod val="85000"/>
                  </a:schemeClr>
                </a:solidFill>
              </a:rPr>
              <a:t>CERN (Centro Europeo de Física de Partículas</a:t>
            </a:r>
            <a:r>
              <a:rPr lang="es-CL" sz="2000" dirty="0" smtClean="0">
                <a:solidFill>
                  <a:schemeClr val="bg1">
                    <a:lumMod val="85000"/>
                  </a:schemeClr>
                </a:solidFill>
              </a:rPr>
              <a:t>).</a:t>
            </a:r>
          </a:p>
          <a:p>
            <a:pPr>
              <a:buFontTx/>
              <a:buChar char="-"/>
            </a:pPr>
            <a:r>
              <a:rPr lang="es-CL" sz="2000" dirty="0">
                <a:solidFill>
                  <a:schemeClr val="bg1">
                    <a:lumMod val="85000"/>
                  </a:schemeClr>
                </a:solidFill>
              </a:rPr>
              <a:t>C</a:t>
            </a:r>
            <a:r>
              <a:rPr lang="es-CL" sz="2000" dirty="0" smtClean="0">
                <a:solidFill>
                  <a:schemeClr val="bg1">
                    <a:lumMod val="85000"/>
                  </a:schemeClr>
                </a:solidFill>
              </a:rPr>
              <a:t>ientíficos </a:t>
            </a:r>
            <a:r>
              <a:rPr lang="es-CL" sz="2000" dirty="0">
                <a:solidFill>
                  <a:schemeClr val="bg1">
                    <a:lumMod val="85000"/>
                  </a:schemeClr>
                </a:solidFill>
              </a:rPr>
              <a:t>de todo el mundo y el apoyo económico de muchos gobiernos. </a:t>
            </a:r>
            <a:endParaRPr lang="es-CL" sz="2000" dirty="0" smtClean="0">
              <a:solidFill>
                <a:schemeClr val="bg1">
                  <a:lumMod val="85000"/>
                </a:schemeClr>
              </a:solidFill>
            </a:endParaRPr>
          </a:p>
          <a:p>
            <a:pPr>
              <a:buFontTx/>
              <a:buChar char="-"/>
            </a:pPr>
            <a:r>
              <a:rPr lang="es-CL" sz="2000" dirty="0">
                <a:solidFill>
                  <a:schemeClr val="bg1">
                    <a:lumMod val="85000"/>
                  </a:schemeClr>
                </a:solidFill>
              </a:rPr>
              <a:t>Desde principios de los años 90, se comenzó la fase de diseño, aprobación y construcción del acelerador y los detectores. </a:t>
            </a:r>
            <a:endParaRPr lang="es-CL" sz="2000" dirty="0" smtClean="0">
              <a:solidFill>
                <a:schemeClr val="bg1">
                  <a:lumMod val="85000"/>
                </a:schemeClr>
              </a:solidFill>
            </a:endParaRPr>
          </a:p>
          <a:p>
            <a:pPr>
              <a:buFontTx/>
              <a:buChar char="-"/>
            </a:pPr>
            <a:r>
              <a:rPr lang="es-CL" sz="2000" dirty="0" smtClean="0">
                <a:solidFill>
                  <a:schemeClr val="bg1">
                    <a:lumMod val="85000"/>
                  </a:schemeClr>
                </a:solidFill>
              </a:rPr>
              <a:t>En </a:t>
            </a:r>
            <a:r>
              <a:rPr lang="es-CL" sz="2000" dirty="0">
                <a:solidFill>
                  <a:schemeClr val="bg1">
                    <a:lumMod val="85000"/>
                  </a:schemeClr>
                </a:solidFill>
              </a:rPr>
              <a:t>el año 2008 comenzó su operación en pruebas. </a:t>
            </a:r>
            <a:endParaRPr lang="es-CL" sz="2000" dirty="0" smtClean="0">
              <a:solidFill>
                <a:schemeClr val="bg1">
                  <a:lumMod val="85000"/>
                </a:schemeClr>
              </a:solidFill>
            </a:endParaRPr>
          </a:p>
          <a:p>
            <a:pPr>
              <a:buFontTx/>
              <a:buChar char="-"/>
            </a:pPr>
            <a:r>
              <a:rPr lang="es-CL" sz="2000" dirty="0" smtClean="0">
                <a:solidFill>
                  <a:schemeClr val="bg1">
                    <a:lumMod val="85000"/>
                  </a:schemeClr>
                </a:solidFill>
              </a:rPr>
              <a:t>Se </a:t>
            </a:r>
            <a:r>
              <a:rPr lang="es-CL" sz="2000" dirty="0">
                <a:solidFill>
                  <a:schemeClr val="bg1">
                    <a:lumMod val="85000"/>
                  </a:schemeClr>
                </a:solidFill>
              </a:rPr>
              <a:t>espera que siga produciendo resultados interesantes, al menos hasta cerca </a:t>
            </a:r>
            <a:r>
              <a:rPr lang="es-CL" sz="2000" dirty="0" smtClean="0">
                <a:solidFill>
                  <a:schemeClr val="bg1">
                    <a:lumMod val="85000"/>
                  </a:schemeClr>
                </a:solidFill>
              </a:rPr>
              <a:t>del 2030. </a:t>
            </a:r>
            <a:endParaRPr lang="es-CL" sz="2000" dirty="0">
              <a:solidFill>
                <a:schemeClr val="bg1">
                  <a:lumMod val="85000"/>
                </a:schemeClr>
              </a:solidFill>
            </a:endParaRPr>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3621021"/>
            <a:ext cx="4680520" cy="3120347"/>
          </a:xfrm>
          <a:prstGeom prst="rect">
            <a:avLst/>
          </a:prstGeom>
        </p:spPr>
      </p:pic>
    </p:spTree>
    <p:extLst>
      <p:ext uri="{BB962C8B-B14F-4D97-AF65-F5344CB8AC3E}">
        <p14:creationId xmlns:p14="http://schemas.microsoft.com/office/powerpoint/2010/main" val="7352507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298</TotalTime>
  <Words>1229</Words>
  <Application>Microsoft Office PowerPoint</Application>
  <PresentationFormat>Presentación en pantalla (4:3)</PresentationFormat>
  <Paragraphs>110</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 El Gran Colisionador de Hadrones, sus aportes, implicancias y posibles riesgos.</vt:lpstr>
      <vt:lpstr>LHC</vt:lpstr>
      <vt:lpstr>LHC</vt:lpstr>
      <vt:lpstr>Objetivos</vt:lpstr>
      <vt:lpstr>Colisiones</vt:lpstr>
      <vt:lpstr>Colisiones</vt:lpstr>
      <vt:lpstr>Colisiones</vt:lpstr>
      <vt:lpstr>Interpretar la información</vt:lpstr>
      <vt:lpstr>La Gran máquina</vt:lpstr>
      <vt:lpstr>Resultados</vt:lpstr>
      <vt:lpstr>Big Bang</vt:lpstr>
      <vt:lpstr>Antimateria</vt:lpstr>
      <vt:lpstr>El Bosón de Higgs</vt:lpstr>
      <vt:lpstr>Plasma de quarks-gluones</vt:lpstr>
      <vt:lpstr>Riesgos</vt:lpstr>
      <vt:lpstr>Aplicaciones y avances en la sociedad</vt:lpstr>
      <vt:lpstr>Conclusiones</vt:lpstr>
      <vt:lpstr>Bibliograría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JANITA</dc:creator>
  <cp:lastModifiedBy>zapatrick81@hotmail.com</cp:lastModifiedBy>
  <cp:revision>36</cp:revision>
  <dcterms:created xsi:type="dcterms:W3CDTF">2014-05-24T21:37:44Z</dcterms:created>
  <dcterms:modified xsi:type="dcterms:W3CDTF">2014-05-27T15:40:21Z</dcterms:modified>
</cp:coreProperties>
</file>