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784797-B2D0-4415-AE2B-A1A86D630860}" type="datetimeFigureOut">
              <a:rPr lang="es-CL" smtClean="0"/>
              <a:t>13-06-2011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A03F2B-5432-4C7F-974A-3A4F1B21BAE5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7037" y="404664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es-C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Comprensión de Lectura</a:t>
            </a:r>
            <a:endParaRPr lang="es-C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2564904"/>
            <a:ext cx="3309803" cy="3816424"/>
          </a:xfrm>
        </p:spPr>
        <p:txBody>
          <a:bodyPr>
            <a:normAutofit/>
          </a:bodyPr>
          <a:lstStyle/>
          <a:p>
            <a:pPr algn="just"/>
            <a:r>
              <a:rPr lang="es-CL" sz="2400" dirty="0" smtClean="0"/>
              <a:t>Lee atentamente cada texto  y luego responde.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Ayúdate de una hoja en blanco para escribir la alternativa de cada una de las 7 preguntas.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6678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576207"/>
            <a:ext cx="6777317" cy="3508977"/>
          </a:xfrm>
        </p:spPr>
        <p:txBody>
          <a:bodyPr/>
          <a:lstStyle/>
          <a:p>
            <a:pPr marL="68580" indent="0" algn="just">
              <a:buNone/>
            </a:pPr>
            <a:r>
              <a:rPr lang="es-CL" dirty="0"/>
              <a:t>6</a:t>
            </a:r>
            <a:r>
              <a:rPr lang="es-CL" dirty="0" smtClean="0"/>
              <a:t>. </a:t>
            </a:r>
            <a:r>
              <a:rPr lang="es-CL" dirty="0"/>
              <a:t>Según el contexto, el término más adecuado para la palabra </a:t>
            </a:r>
            <a:r>
              <a:rPr lang="es-CL" i="1" dirty="0" smtClean="0"/>
              <a:t>desasirme </a:t>
            </a:r>
            <a:r>
              <a:rPr lang="es-CL" dirty="0" smtClean="0"/>
              <a:t>es</a:t>
            </a:r>
          </a:p>
          <a:p>
            <a:pPr marL="68580" indent="0" algn="just">
              <a:buNone/>
            </a:pPr>
            <a:endParaRPr lang="es-CL" dirty="0"/>
          </a:p>
          <a:p>
            <a:pPr marL="68263" indent="1374775">
              <a:buNone/>
            </a:pPr>
            <a:r>
              <a:rPr lang="es-CL" dirty="0"/>
              <a:t>A) despertarme.</a:t>
            </a:r>
          </a:p>
          <a:p>
            <a:pPr marL="68263" indent="1374775">
              <a:buNone/>
            </a:pPr>
            <a:r>
              <a:rPr lang="es-CL" dirty="0"/>
              <a:t>B) alejarme.</a:t>
            </a:r>
          </a:p>
          <a:p>
            <a:pPr marL="68263" indent="1374775">
              <a:buNone/>
            </a:pPr>
            <a:r>
              <a:rPr lang="es-CL" dirty="0"/>
              <a:t>C) asustarme.</a:t>
            </a:r>
          </a:p>
          <a:p>
            <a:pPr marL="68263" indent="1374775">
              <a:buNone/>
            </a:pPr>
            <a:r>
              <a:rPr lang="es-CL" dirty="0"/>
              <a:t>D) huir.</a:t>
            </a:r>
          </a:p>
          <a:p>
            <a:pPr marL="68263" indent="1374775">
              <a:buNone/>
            </a:pPr>
            <a:r>
              <a:rPr lang="es-CL" dirty="0"/>
              <a:t>E) olvidarme.</a:t>
            </a:r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7086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41395"/>
            <a:ext cx="8639944" cy="506792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CL" dirty="0" smtClean="0"/>
              <a:t>	7. </a:t>
            </a:r>
            <a:r>
              <a:rPr lang="es-CL" dirty="0"/>
              <a:t>Con respecto a la situación que vive el </a:t>
            </a:r>
            <a:endParaRPr lang="es-CL" dirty="0" smtClean="0"/>
          </a:p>
          <a:p>
            <a:pPr marL="68580" indent="0">
              <a:buNone/>
            </a:pPr>
            <a:r>
              <a:rPr lang="es-CL" dirty="0"/>
              <a:t>	</a:t>
            </a:r>
            <a:r>
              <a:rPr lang="es-CL" dirty="0" smtClean="0"/>
              <a:t>personaje </a:t>
            </a:r>
            <a:r>
              <a:rPr lang="es-CL" dirty="0"/>
              <a:t>es FALSO </a:t>
            </a:r>
            <a:r>
              <a:rPr lang="es-CL" dirty="0" smtClean="0"/>
              <a:t>que</a:t>
            </a:r>
          </a:p>
          <a:p>
            <a:pPr marL="68580" indent="0">
              <a:buNone/>
            </a:pPr>
            <a:endParaRPr lang="es-CL" dirty="0"/>
          </a:p>
          <a:p>
            <a:pPr marL="68263" indent="825500">
              <a:buNone/>
            </a:pPr>
            <a:r>
              <a:rPr lang="es-CL" dirty="0"/>
              <a:t>A</a:t>
            </a:r>
            <a:r>
              <a:rPr lang="es-CL" dirty="0" smtClean="0"/>
              <a:t>)</a:t>
            </a:r>
            <a:r>
              <a:rPr lang="es-CL" dirty="0"/>
              <a:t> sólo en sueños palpa y besa a su </a:t>
            </a:r>
            <a:r>
              <a:rPr lang="es-CL" dirty="0" smtClean="0"/>
              <a:t>amada</a:t>
            </a:r>
            <a:endParaRPr lang="es-CL" dirty="0"/>
          </a:p>
          <a:p>
            <a:pPr marL="68263" indent="825500">
              <a:buNone/>
            </a:pPr>
            <a:r>
              <a:rPr lang="es-CL" dirty="0"/>
              <a:t>B) sueña con estar junto a su amada.</a:t>
            </a:r>
          </a:p>
          <a:p>
            <a:pPr marL="68263" indent="825500">
              <a:buNone/>
            </a:pPr>
            <a:r>
              <a:rPr lang="es-CL" dirty="0"/>
              <a:t>C) sufre porque sólo puede soñar con su amada.</a:t>
            </a:r>
          </a:p>
          <a:p>
            <a:pPr marL="68263" indent="825500">
              <a:buNone/>
            </a:pPr>
            <a:r>
              <a:rPr lang="es-CL" dirty="0"/>
              <a:t>D) en su lecho busca en vano a su amada.</a:t>
            </a:r>
          </a:p>
          <a:p>
            <a:pPr marL="68263" indent="825500">
              <a:buNone/>
            </a:pPr>
            <a:r>
              <a:rPr lang="es-CL" dirty="0"/>
              <a:t>E</a:t>
            </a:r>
            <a:r>
              <a:rPr lang="es-CL" dirty="0" smtClean="0"/>
              <a:t>) </a:t>
            </a:r>
            <a:r>
              <a:rPr lang="es-CL" dirty="0"/>
              <a:t>su amada lo ha abandonado.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3252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/>
          <a:lstStyle/>
          <a:p>
            <a:r>
              <a:rPr lang="es-CL" dirty="0" smtClean="0"/>
              <a:t>Soluciones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2050472"/>
            <a:ext cx="3419856" cy="3493008"/>
          </a:xfrm>
        </p:spPr>
        <p:txBody>
          <a:bodyPr/>
          <a:lstStyle/>
          <a:p>
            <a:pPr algn="r"/>
            <a:r>
              <a:rPr lang="es-CL" dirty="0" smtClean="0"/>
              <a:t>1</a:t>
            </a:r>
          </a:p>
          <a:p>
            <a:pPr algn="r"/>
            <a:r>
              <a:rPr lang="es-CL" dirty="0" smtClean="0"/>
              <a:t>2</a:t>
            </a:r>
          </a:p>
          <a:p>
            <a:pPr algn="r"/>
            <a:r>
              <a:rPr lang="es-CL" dirty="0" smtClean="0"/>
              <a:t>3</a:t>
            </a:r>
          </a:p>
          <a:p>
            <a:pPr algn="r"/>
            <a:r>
              <a:rPr lang="es-CL" dirty="0" smtClean="0"/>
              <a:t>4</a:t>
            </a:r>
          </a:p>
          <a:p>
            <a:pPr algn="r"/>
            <a:r>
              <a:rPr lang="es-CL" dirty="0" smtClean="0"/>
              <a:t>5</a:t>
            </a:r>
          </a:p>
          <a:p>
            <a:pPr algn="r"/>
            <a:r>
              <a:rPr lang="es-CL" dirty="0" smtClean="0"/>
              <a:t>6</a:t>
            </a:r>
          </a:p>
          <a:p>
            <a:pPr algn="r"/>
            <a:r>
              <a:rPr lang="es-CL" dirty="0"/>
              <a:t>7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92504" y="2050471"/>
            <a:ext cx="3419856" cy="3493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L" dirty="0" smtClean="0"/>
              <a:t>B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D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C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D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A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A</a:t>
            </a:r>
          </a:p>
          <a:p>
            <a:pPr>
              <a:buFont typeface="Wingdings" pitchFamily="2" charset="2"/>
              <a:buChar char="Ø"/>
            </a:pPr>
            <a:r>
              <a:rPr lang="es-CL" dirty="0" smtClean="0"/>
              <a:t>E</a:t>
            </a:r>
            <a:endParaRPr lang="es-CL" dirty="0" smtClean="0"/>
          </a:p>
          <a:p>
            <a:pPr>
              <a:buFont typeface="Wingdings" pitchFamily="2" charset="2"/>
              <a:buChar char="Ø"/>
            </a:pPr>
            <a:endParaRPr lang="es-CL" dirty="0" smtClean="0"/>
          </a:p>
          <a:p>
            <a:pPr>
              <a:buFont typeface="Wingdings" pitchFamily="2" charset="2"/>
              <a:buChar char="Ø"/>
            </a:pP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611560" y="5661248"/>
            <a:ext cx="7992888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500" b="1" i="1" dirty="0" smtClean="0"/>
              <a:t>Prof</a:t>
            </a:r>
            <a:r>
              <a:rPr lang="es-CL" sz="2500" b="1" dirty="0" smtClean="0"/>
              <a:t>.  </a:t>
            </a:r>
            <a:r>
              <a:rPr lang="es-CL" sz="2500" b="1" i="1" dirty="0" smtClean="0"/>
              <a:t>Javiera Estela Gutiérrez Zambrano</a:t>
            </a:r>
            <a:endParaRPr lang="es-CL" sz="2500" b="1" i="1" dirty="0"/>
          </a:p>
        </p:txBody>
      </p:sp>
    </p:spTree>
    <p:extLst>
      <p:ext uri="{BB962C8B-B14F-4D97-AF65-F5344CB8AC3E}">
        <p14:creationId xmlns:p14="http://schemas.microsoft.com/office/powerpoint/2010/main" val="13119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17160"/>
          </a:xfrm>
        </p:spPr>
        <p:txBody>
          <a:bodyPr>
            <a:normAutofit/>
          </a:bodyPr>
          <a:lstStyle/>
          <a:p>
            <a:r>
              <a:rPr lang="es-CL" dirty="0"/>
              <a:t>El Mercurio de </a:t>
            </a:r>
            <a:r>
              <a:rPr lang="es-CL" dirty="0" smtClean="0"/>
              <a:t>Valparaíso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68580" indent="457200" algn="just">
              <a:buNone/>
            </a:pPr>
            <a:r>
              <a:rPr lang="es-CL" dirty="0"/>
              <a:t>Uno de los argumentos para implementar la TV en Chile, fue que era un instrumento eficaz para educar: Fui a mi viejo diccionario enciclopédico: “Educar”: Enseñar, doctrinar, dirigir,// Desarrollar las facultades intelectuales y morales y dirigir la inclinación del niño. Perfeccionar los sentidos. Enseñar urbanidad y cortesía.</a:t>
            </a:r>
          </a:p>
          <a:p>
            <a:pPr marL="68580" indent="457200" algn="just">
              <a:buNone/>
            </a:pPr>
            <a:r>
              <a:rPr lang="es-CL" dirty="0"/>
              <a:t>Cuando niño fui a la escuela con un lápiz, un cuaderno, una manzana, y también un diccionario. Hoy algunos van con cuchillos, revólveres, drogas, y también con guaguas.</a:t>
            </a:r>
          </a:p>
          <a:p>
            <a:pPr marL="68580" indent="457200" algn="just">
              <a:buNone/>
            </a:pPr>
            <a:r>
              <a:rPr lang="es-CL" dirty="0"/>
              <a:t>Cuando veo la TV chilena hoy, lo que más encuentro es vulgaridad, grosería. Y, junto a alguna prensa escrita, mucha felonía.</a:t>
            </a:r>
          </a:p>
          <a:p>
            <a:pPr marL="68580" indent="457200" algn="just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37278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 ¿Cuál es la intención del emisor</a:t>
            </a:r>
            <a:r>
              <a:rPr lang="es-CL" dirty="0" smtClean="0"/>
              <a:t>?</a:t>
            </a:r>
          </a:p>
          <a:p>
            <a:pPr marL="68580" indent="0">
              <a:buNone/>
            </a:pPr>
            <a:endParaRPr lang="es-CL" dirty="0"/>
          </a:p>
          <a:p>
            <a:pPr marL="893763" indent="0">
              <a:buNone/>
            </a:pPr>
            <a:r>
              <a:rPr lang="es-CL" dirty="0"/>
              <a:t>A) Entregar una información.</a:t>
            </a:r>
          </a:p>
          <a:p>
            <a:pPr marL="893763" indent="0">
              <a:buNone/>
            </a:pPr>
            <a:r>
              <a:rPr lang="es-CL" dirty="0"/>
              <a:t>B) Expresar una opinión.</a:t>
            </a:r>
          </a:p>
          <a:p>
            <a:pPr marL="893763" indent="0">
              <a:buNone/>
            </a:pPr>
            <a:r>
              <a:rPr lang="es-CL" dirty="0"/>
              <a:t>C) Explicar un suceso.</a:t>
            </a:r>
          </a:p>
          <a:p>
            <a:pPr marL="893763" indent="0">
              <a:buNone/>
            </a:pPr>
            <a:r>
              <a:rPr lang="es-CL" dirty="0"/>
              <a:t>D) Relatar un acontecimiento.</a:t>
            </a:r>
          </a:p>
          <a:p>
            <a:pPr marL="893763" indent="0">
              <a:buNone/>
            </a:pPr>
            <a:r>
              <a:rPr lang="es-CL" dirty="0"/>
              <a:t>E) Describir una situación.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877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s-CL" dirty="0"/>
              <a:t>Informo por la presente</a:t>
            </a:r>
          </a:p>
          <a:p>
            <a:pPr marL="68580" indent="0">
              <a:buNone/>
            </a:pPr>
            <a:r>
              <a:rPr lang="es-CL" dirty="0"/>
              <a:t>que a partir de este momento</a:t>
            </a:r>
          </a:p>
          <a:p>
            <a:pPr marL="68580" indent="0">
              <a:buNone/>
            </a:pPr>
            <a:r>
              <a:rPr lang="es-CL" dirty="0"/>
              <a:t>al cargo que yo detento</a:t>
            </a:r>
          </a:p>
          <a:p>
            <a:pPr marL="68580" indent="0">
              <a:buNone/>
            </a:pPr>
            <a:r>
              <a:rPr lang="es-CL" dirty="0"/>
              <a:t>renuncio redondamente</a:t>
            </a:r>
          </a:p>
          <a:p>
            <a:pPr marL="68580" indent="0">
              <a:buNone/>
            </a:pPr>
            <a:r>
              <a:rPr lang="es-CL" dirty="0"/>
              <a:t>Lo saluda </a:t>
            </a:r>
            <a:r>
              <a:rPr lang="es-CL" dirty="0" smtClean="0"/>
              <a:t>atentamente</a:t>
            </a:r>
          </a:p>
          <a:p>
            <a:pPr marL="68580" indent="0" algn="r">
              <a:buNone/>
            </a:pPr>
            <a:r>
              <a:rPr lang="es-CL" dirty="0" smtClean="0"/>
              <a:t>Ángel </a:t>
            </a:r>
            <a:r>
              <a:rPr lang="es-CL" dirty="0" err="1" smtClean="0"/>
              <a:t>Natalino</a:t>
            </a:r>
            <a:r>
              <a:rPr lang="es-CL" dirty="0" smtClean="0"/>
              <a:t> </a:t>
            </a:r>
            <a:r>
              <a:rPr lang="es-CL" dirty="0" err="1" smtClean="0"/>
              <a:t>Formento</a:t>
            </a:r>
            <a:endParaRPr lang="es-CL" dirty="0"/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>
            <a:normAutofit/>
          </a:bodyPr>
          <a:lstStyle/>
          <a:p>
            <a:pPr algn="r"/>
            <a:r>
              <a:rPr lang="es-CL" dirty="0"/>
              <a:t>Ángel Natalio </a:t>
            </a:r>
            <a:r>
              <a:rPr lang="es-CL" dirty="0" err="1"/>
              <a:t>Formento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9442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602128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s-CL" dirty="0" smtClean="0"/>
          </a:p>
          <a:p>
            <a:pPr marL="68580" indent="0">
              <a:buNone/>
            </a:pPr>
            <a:r>
              <a:rPr lang="es-CL" dirty="0"/>
              <a:t>2</a:t>
            </a:r>
            <a:r>
              <a:rPr lang="es-CL" dirty="0" smtClean="0"/>
              <a:t>. </a:t>
            </a:r>
            <a:r>
              <a:rPr lang="es-CL" dirty="0"/>
              <a:t>En el texto anterior son actos de habla directos con verbos </a:t>
            </a:r>
            <a:r>
              <a:rPr lang="es-CL" dirty="0" err="1"/>
              <a:t>performativos</a:t>
            </a:r>
            <a:r>
              <a:rPr lang="es-CL" dirty="0"/>
              <a:t> (que hace lo que dice)</a:t>
            </a:r>
          </a:p>
          <a:p>
            <a:pPr marL="68263" indent="744538">
              <a:buNone/>
            </a:pPr>
            <a:endParaRPr lang="es-CL" dirty="0" smtClean="0"/>
          </a:p>
          <a:p>
            <a:pPr marL="68263" indent="744538">
              <a:buNone/>
            </a:pPr>
            <a:r>
              <a:rPr lang="es-CL" dirty="0" smtClean="0"/>
              <a:t>I </a:t>
            </a:r>
            <a:r>
              <a:rPr lang="es-CL" dirty="0"/>
              <a:t>. “informo por la presente.”</a:t>
            </a:r>
          </a:p>
          <a:p>
            <a:pPr marL="68263" indent="744538">
              <a:buNone/>
            </a:pPr>
            <a:r>
              <a:rPr lang="es-CL" dirty="0"/>
              <a:t>II. “a partir de este momento.”</a:t>
            </a:r>
          </a:p>
          <a:p>
            <a:pPr marL="68263" indent="744538">
              <a:buNone/>
            </a:pPr>
            <a:r>
              <a:rPr lang="es-CL" dirty="0"/>
              <a:t>III. “renuncio redondamente.”</a:t>
            </a:r>
          </a:p>
          <a:p>
            <a:pPr marL="68263" indent="1455738">
              <a:buNone/>
            </a:pPr>
            <a:endParaRPr lang="es-CL" dirty="0" smtClean="0"/>
          </a:p>
          <a:p>
            <a:pPr marL="68263" indent="1455738">
              <a:buNone/>
            </a:pPr>
            <a:r>
              <a:rPr lang="es-CL" dirty="0" smtClean="0"/>
              <a:t>A</a:t>
            </a:r>
            <a:r>
              <a:rPr lang="es-CL" dirty="0"/>
              <a:t>) Sólo I.</a:t>
            </a:r>
          </a:p>
          <a:p>
            <a:pPr marL="68263" indent="1455738">
              <a:buNone/>
            </a:pPr>
            <a:r>
              <a:rPr lang="es-CL" dirty="0"/>
              <a:t>B) Sólo II.</a:t>
            </a:r>
          </a:p>
          <a:p>
            <a:pPr marL="68263" indent="1455738">
              <a:buNone/>
            </a:pPr>
            <a:r>
              <a:rPr lang="es-CL" dirty="0"/>
              <a:t>C) Sólo III.</a:t>
            </a:r>
          </a:p>
          <a:p>
            <a:pPr marL="68263" indent="1455738">
              <a:buNone/>
            </a:pPr>
            <a:r>
              <a:rPr lang="es-CL" dirty="0"/>
              <a:t>D) Sólo I y III.</a:t>
            </a:r>
          </a:p>
          <a:p>
            <a:pPr marL="68263" indent="1455738">
              <a:buNone/>
            </a:pPr>
            <a:r>
              <a:rPr lang="es-CL" dirty="0"/>
              <a:t>E) I , II y III.</a:t>
            </a:r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5775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s-CL" dirty="0"/>
              <a:t>3</a:t>
            </a:r>
            <a:r>
              <a:rPr lang="es-CL" dirty="0" smtClean="0"/>
              <a:t>. </a:t>
            </a:r>
            <a:r>
              <a:rPr lang="es-CL" dirty="0"/>
              <a:t>¿Cuál es el propósito del emisor?</a:t>
            </a:r>
          </a:p>
          <a:p>
            <a:pPr marL="68263" indent="1536700">
              <a:buNone/>
            </a:pPr>
            <a:r>
              <a:rPr lang="es-CL" dirty="0"/>
              <a:t>A) Sorprender.</a:t>
            </a:r>
          </a:p>
          <a:p>
            <a:pPr marL="68263" indent="1536700">
              <a:buNone/>
            </a:pPr>
            <a:r>
              <a:rPr lang="es-CL" dirty="0"/>
              <a:t>B) Convencer.</a:t>
            </a:r>
          </a:p>
          <a:p>
            <a:pPr marL="68263" indent="1536700">
              <a:buNone/>
            </a:pPr>
            <a:r>
              <a:rPr lang="es-CL" dirty="0"/>
              <a:t>C) Renunciar.</a:t>
            </a:r>
          </a:p>
          <a:p>
            <a:pPr marL="68263" indent="1536700">
              <a:buNone/>
            </a:pPr>
            <a:r>
              <a:rPr lang="es-CL" dirty="0"/>
              <a:t>D) Responder.</a:t>
            </a:r>
          </a:p>
          <a:p>
            <a:pPr marL="68263" indent="1536700">
              <a:buNone/>
            </a:pPr>
            <a:r>
              <a:rPr lang="es-CL" dirty="0"/>
              <a:t>E) Ordenar.</a:t>
            </a:r>
          </a:p>
          <a:p>
            <a:pPr marL="6858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8447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340768"/>
            <a:ext cx="7056900" cy="446449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CL" dirty="0" smtClean="0"/>
              <a:t>4. </a:t>
            </a:r>
            <a:r>
              <a:rPr lang="es-CL" dirty="0"/>
              <a:t>En el siguiente verso: </a:t>
            </a:r>
            <a:endParaRPr lang="es-CL" dirty="0" smtClean="0"/>
          </a:p>
          <a:p>
            <a:pPr marL="68580" indent="0" algn="ctr">
              <a:buNone/>
            </a:pPr>
            <a:r>
              <a:rPr lang="es-CL" dirty="0" smtClean="0"/>
              <a:t>“</a:t>
            </a:r>
            <a:r>
              <a:rPr lang="es-CL" dirty="0"/>
              <a:t>Muero de ti, amor, de amor de ti”, </a:t>
            </a:r>
            <a:endParaRPr lang="es-CL" dirty="0" smtClean="0"/>
          </a:p>
          <a:p>
            <a:pPr marL="68580" indent="0" algn="just">
              <a:buNone/>
            </a:pPr>
            <a:r>
              <a:rPr lang="es-CL" dirty="0" smtClean="0"/>
              <a:t>¿</a:t>
            </a:r>
            <a:r>
              <a:rPr lang="es-CL" dirty="0"/>
              <a:t>Qué figura retórica se manifiesta?</a:t>
            </a:r>
          </a:p>
          <a:p>
            <a:pPr marL="68263" indent="1192213" algn="just">
              <a:buNone/>
            </a:pPr>
            <a:endParaRPr lang="es-CL" dirty="0" smtClean="0"/>
          </a:p>
          <a:p>
            <a:pPr marL="68263" indent="1192213" algn="just">
              <a:buNone/>
            </a:pPr>
            <a:r>
              <a:rPr lang="es-CL" dirty="0" smtClean="0"/>
              <a:t>A</a:t>
            </a:r>
            <a:r>
              <a:rPr lang="es-CL" dirty="0"/>
              <a:t>) Metáfora.</a:t>
            </a:r>
          </a:p>
          <a:p>
            <a:pPr marL="68263" indent="1192213" algn="just">
              <a:buNone/>
            </a:pPr>
            <a:r>
              <a:rPr lang="es-CL" dirty="0"/>
              <a:t>B) Comparación.</a:t>
            </a:r>
          </a:p>
          <a:p>
            <a:pPr marL="68263" indent="1192213" algn="just">
              <a:buNone/>
            </a:pPr>
            <a:r>
              <a:rPr lang="es-CL" dirty="0"/>
              <a:t>C) Personificación.</a:t>
            </a:r>
          </a:p>
          <a:p>
            <a:pPr marL="68263" indent="1192213" algn="just">
              <a:buNone/>
            </a:pPr>
            <a:r>
              <a:rPr lang="es-CL" dirty="0"/>
              <a:t>D) Hipérbole.</a:t>
            </a:r>
          </a:p>
          <a:p>
            <a:pPr marL="68263" indent="1192213" algn="just">
              <a:buNone/>
            </a:pPr>
            <a:r>
              <a:rPr lang="es-CL" dirty="0"/>
              <a:t>E) Hipérbaton.</a:t>
            </a:r>
          </a:p>
          <a:p>
            <a:pPr marL="68580" indent="0" algn="just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8584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9776"/>
            <a:ext cx="7024744" cy="1143000"/>
          </a:xfrm>
        </p:spPr>
        <p:txBody>
          <a:bodyPr>
            <a:normAutofit/>
          </a:bodyPr>
          <a:lstStyle/>
          <a:p>
            <a:r>
              <a:rPr lang="es-CL" dirty="0"/>
              <a:t>Werther, Wolfgang </a:t>
            </a:r>
            <a:r>
              <a:rPr lang="es-CL" dirty="0" smtClean="0"/>
              <a:t>Goethe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446449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CL" dirty="0"/>
              <a:t>“…En vano tiendo mis brazos en pos de ella, por la madrugada, al </a:t>
            </a:r>
            <a:r>
              <a:rPr lang="es-CL" u="sng" dirty="0"/>
              <a:t>desasirme</a:t>
            </a:r>
            <a:r>
              <a:rPr lang="es-CL" dirty="0"/>
              <a:t> de mis pesadillas; en balde la estoy buscando de noche en mi lecho, cuando un virtuoso e inocente sueño me embelesa, sentándome junto a ella en la pradera, asiéndole la mano y estampándole en ella besos a millares. ¡Ah! Cuando allá entre sus sueños la estoy palpando y, en mi alegrón… un torrente de lágrimas brota de mi corazón ahogado, y lloro sin consuelo contra esa lobreguez de lo venidero</a:t>
            </a:r>
            <a:r>
              <a:rPr lang="es-CL" dirty="0" smtClean="0"/>
              <a:t>…”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38456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pPr marL="68580" indent="0" algn="just">
              <a:buNone/>
            </a:pPr>
            <a:r>
              <a:rPr lang="es-CL" dirty="0" smtClean="0"/>
              <a:t>5. </a:t>
            </a:r>
            <a:r>
              <a:rPr lang="es-CL" dirty="0"/>
              <a:t>¿A qué tipo de amor alude el fragmento leído</a:t>
            </a:r>
            <a:r>
              <a:rPr lang="es-CL" dirty="0" smtClean="0"/>
              <a:t>?</a:t>
            </a:r>
          </a:p>
          <a:p>
            <a:pPr marL="68580" indent="0" algn="just">
              <a:buNone/>
            </a:pPr>
            <a:endParaRPr lang="es-CL" dirty="0"/>
          </a:p>
          <a:p>
            <a:pPr marL="68263" indent="1374775" algn="just">
              <a:buNone/>
            </a:pPr>
            <a:r>
              <a:rPr lang="es-CL" dirty="0"/>
              <a:t>A) Onírico.</a:t>
            </a:r>
          </a:p>
          <a:p>
            <a:pPr marL="68263" indent="1374775" algn="just">
              <a:buNone/>
            </a:pPr>
            <a:r>
              <a:rPr lang="es-CL" dirty="0"/>
              <a:t>B) Idealizado.</a:t>
            </a:r>
          </a:p>
          <a:p>
            <a:pPr marL="68263" indent="1374775" algn="just">
              <a:buNone/>
            </a:pPr>
            <a:r>
              <a:rPr lang="es-CL" dirty="0"/>
              <a:t>C) Contradictorio.</a:t>
            </a:r>
          </a:p>
          <a:p>
            <a:pPr marL="68263" indent="1374775" algn="just">
              <a:buNone/>
            </a:pPr>
            <a:r>
              <a:rPr lang="es-CL" dirty="0"/>
              <a:t>D) Imposible.</a:t>
            </a:r>
          </a:p>
          <a:p>
            <a:pPr marL="68263" indent="1374775" algn="just">
              <a:buNone/>
            </a:pPr>
            <a:r>
              <a:rPr lang="es-CL" dirty="0"/>
              <a:t>E) Cortés.</a:t>
            </a:r>
          </a:p>
          <a:p>
            <a:pPr marL="68580" indent="0" algn="just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716016" y="0"/>
            <a:ext cx="33843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Ejercicios Comprensión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0199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314</TotalTime>
  <Words>583</Words>
  <Application>Microsoft Office PowerPoint</Application>
  <PresentationFormat>Presentación en pantalla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Austin</vt:lpstr>
      <vt:lpstr>Ejercicios Comprensión de Lectura</vt:lpstr>
      <vt:lpstr>El Mercurio de Valparaíso</vt:lpstr>
      <vt:lpstr>Presentación de PowerPoint</vt:lpstr>
      <vt:lpstr>Ángel Natalio Formento.</vt:lpstr>
      <vt:lpstr>Presentación de PowerPoint</vt:lpstr>
      <vt:lpstr>Presentación de PowerPoint</vt:lpstr>
      <vt:lpstr>Presentación de PowerPoint</vt:lpstr>
      <vt:lpstr>Werther, Wolfgang Goethe</vt:lpstr>
      <vt:lpstr>Presentación de PowerPoint</vt:lpstr>
      <vt:lpstr>Presentación de PowerPoint</vt:lpstr>
      <vt:lpstr>Presentación de PowerPoint</vt:lpstr>
      <vt:lpstr>Soluciones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Comprensión de Lectura</dc:title>
  <dc:creator>Samsung</dc:creator>
  <cp:lastModifiedBy>Samsung</cp:lastModifiedBy>
  <cp:revision>9</cp:revision>
  <dcterms:created xsi:type="dcterms:W3CDTF">2011-05-21T23:15:31Z</dcterms:created>
  <dcterms:modified xsi:type="dcterms:W3CDTF">2011-06-13T23:07:47Z</dcterms:modified>
</cp:coreProperties>
</file>