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81" r:id="rId2"/>
    <p:sldId id="282" r:id="rId3"/>
    <p:sldId id="283" r:id="rId4"/>
    <p:sldId id="28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85" r:id="rId18"/>
    <p:sldId id="268" r:id="rId19"/>
    <p:sldId id="269" r:id="rId20"/>
    <p:sldId id="270" r:id="rId21"/>
    <p:sldId id="273" r:id="rId22"/>
    <p:sldId id="280" r:id="rId23"/>
    <p:sldId id="275" r:id="rId24"/>
    <p:sldId id="276" r:id="rId25"/>
    <p:sldId id="274" r:id="rId26"/>
    <p:sldId id="277" r:id="rId27"/>
    <p:sldId id="279" r:id="rId28"/>
    <p:sldId id="271" r:id="rId29"/>
    <p:sldId id="286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8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A07531-5D7A-48F5-B7D2-776A28664037}" type="datetimeFigureOut">
              <a:rPr lang="es-CL"/>
              <a:pPr>
                <a:defRPr/>
              </a:pPr>
              <a:t>24-09-2013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3C4682-B454-4334-BFFB-5BF27B94A2D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61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40F8DA-3AA6-4B63-9910-3BE51E8B0B8E}" type="slidenum">
              <a:rPr lang="es-CL" smtClean="0"/>
              <a:pPr eaLnBrk="1" hangingPunct="1"/>
              <a:t>11</a:t>
            </a:fld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forma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 sz="2400">
              <a:latin typeface="Times New Roman" pitchFamily="18" charset="0"/>
            </a:endParaRPr>
          </a:p>
        </p:txBody>
      </p:sp>
      <p:sp>
        <p:nvSpPr>
          <p:cNvPr id="5" name="Autoforma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 sz="2400">
              <a:latin typeface="Times New Roman" pitchFamily="18" charset="0"/>
            </a:endParaRPr>
          </a:p>
        </p:txBody>
      </p:sp>
      <p:sp>
        <p:nvSpPr>
          <p:cNvPr id="6" name="Autoforma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5125" name="Rectángulo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5126" name="Rectángulo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7" name="Rectángulo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ángulo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ángulo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323D-64FA-45C5-A8D5-EF95B363DC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75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6BB6B-5C49-4D23-AA5A-38D2D34D02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50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A542A-363A-4323-AE5C-D12CB1599D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22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9197-5AF1-44F8-BFB9-B2A78ACE77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46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6EF6F-CAF3-4D68-A8E8-0D2A38DDEC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74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94F9-7F92-4C1A-BFE7-B7187C43BE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07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552E-AE32-4663-B10A-5FD0317554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7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0EC3-CD1B-40A3-AEF0-5EB3C43462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3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03BC4-4A4A-497D-92E2-DD0E27F15A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28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5328-6602-4C54-8F65-6F1C7FF29B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5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ángulo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ángulo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ángulo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2585F-A246-4C93-909E-F1A9003A7A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4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ángulo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ángulo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0" name="Rectángulo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ángulo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2" name="Rectángulo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D7B87229-E92F-46D0-BBAA-54850B68A1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1" name="Grupo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forma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CL" sz="2400">
                <a:latin typeface="Times New Roman" pitchFamily="18" charset="0"/>
              </a:endParaRPr>
            </a:p>
          </p:txBody>
        </p:sp>
        <p:sp>
          <p:nvSpPr>
            <p:cNvPr id="1033" name="Línea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arrolloweb.com/articulos/332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tp://ftp.udec.c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onic.com/s/dreamweaver-grat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Servicios de Internet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2996952"/>
            <a:ext cx="5410200" cy="1905000"/>
          </a:xfrm>
        </p:spPr>
        <p:txBody>
          <a:bodyPr/>
          <a:lstStyle/>
          <a:p>
            <a:r>
              <a:rPr lang="es-CL" sz="2400" b="1" dirty="0" smtClean="0">
                <a:solidFill>
                  <a:schemeClr val="bg2">
                    <a:lumMod val="50000"/>
                  </a:schemeClr>
                </a:solidFill>
              </a:rPr>
              <a:t>(1)</a:t>
            </a:r>
            <a:r>
              <a:rPr lang="es-CL" sz="2400" b="1" dirty="0" err="1" smtClean="0">
                <a:solidFill>
                  <a:schemeClr val="bg2">
                    <a:lumMod val="50000"/>
                  </a:schemeClr>
                </a:solidFill>
              </a:rPr>
              <a:t>World</a:t>
            </a:r>
            <a:r>
              <a:rPr lang="es-CL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Wide Web [WWW</a:t>
            </a:r>
            <a:r>
              <a:rPr lang="es-CL" sz="2400" b="1" dirty="0" smtClean="0">
                <a:solidFill>
                  <a:schemeClr val="bg2">
                    <a:lumMod val="50000"/>
                  </a:schemeClr>
                </a:solidFill>
              </a:rPr>
              <a:t>]</a:t>
            </a:r>
          </a:p>
          <a:p>
            <a:r>
              <a:rPr lang="es-CL" sz="2400" b="1" dirty="0" smtClean="0">
                <a:solidFill>
                  <a:schemeClr val="bg2">
                    <a:lumMod val="50000"/>
                  </a:schemeClr>
                </a:solidFill>
              </a:rPr>
              <a:t>(2)Transferencia </a:t>
            </a: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de ficheros (FTP)</a:t>
            </a: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1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Ejemplo-1:</a:t>
            </a:r>
            <a:endParaRPr lang="es-ES" smtClean="0"/>
          </a:p>
        </p:txBody>
      </p:sp>
      <p:sp>
        <p:nvSpPr>
          <p:cNvPr id="10243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&lt;HTML&gt; 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&lt;HEAD&gt; 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&lt;TITLE&gt;Ejemplo 1-2013&lt;/TITLE&gt; 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&lt;/HEAD&gt; 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&lt;BODY&gt; 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Chile ganará a Colombia el Viernes 11 de Octubre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&lt;/BODY&gt; </a:t>
            </a:r>
            <a:br>
              <a:rPr lang="es-E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&lt;/HTML&gt; </a:t>
            </a:r>
            <a:r>
              <a:rPr lang="es-ES" dirty="0" smtClean="0">
                <a:solidFill>
                  <a:srgbClr val="0000FF"/>
                </a:solidFill>
              </a:rPr>
              <a:t/>
            </a:r>
            <a:br>
              <a:rPr lang="es-ES" dirty="0" smtClean="0">
                <a:solidFill>
                  <a:srgbClr val="0000FF"/>
                </a:solidFill>
              </a:rPr>
            </a:br>
            <a:endParaRPr lang="es-E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El navegador nos muestra ….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62250"/>
            <a:ext cx="73437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¿Qué elementos vemos en una página?</a:t>
            </a:r>
            <a:endParaRPr lang="es-ES" smtClean="0"/>
          </a:p>
        </p:txBody>
      </p:sp>
      <p:sp>
        <p:nvSpPr>
          <p:cNvPr id="12291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Título de la Página (parte superior izquierda)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Herramientas del Navegador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Cuerpo de la página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En el cuerpo se pueden observar:</a:t>
            </a:r>
            <a:endParaRPr lang="es-ES" smtClean="0"/>
          </a:p>
        </p:txBody>
      </p:sp>
      <p:sp>
        <p:nvSpPr>
          <p:cNvPr id="1331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Titulo de la Página y/o logos</a:t>
            </a:r>
          </a:p>
          <a:p>
            <a:pPr eaLnBrk="1" hangingPunct="1"/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Enlaces y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URLs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Texto (diferentes formatos)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Tablas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Imágenes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Formularios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otros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¿cómo se construye la página?</a:t>
            </a:r>
            <a:endParaRPr lang="es-ES" smtClean="0"/>
          </a:p>
        </p:txBody>
      </p:sp>
      <p:sp>
        <p:nvSpPr>
          <p:cNvPr id="14339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Construyendo el archivo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endParaRPr lang="es-ES_tradnl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Este archivo lo puedo elaborar: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		A.- Directamente usando los códigos 	      del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(Como el ejemplo-1).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(Forma que no usaremos salvo en el caso anterior ).</a:t>
            </a:r>
          </a:p>
          <a:p>
            <a:pPr eaLnBrk="1" hangingPunct="1">
              <a:buFont typeface="Wingdings" pitchFamily="2" charset="2"/>
              <a:buNone/>
            </a:pPr>
            <a:endParaRPr lang="es-ES_tradnl" dirty="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1331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B) Usando editores  (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WYSIWYG )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              como: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			</a:t>
            </a:r>
            <a:r>
              <a:rPr lang="es-ES" b="1" dirty="0" err="1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Dreamweaver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Probablemente el mejor editor de páginas web para diseñadores que busquen resultados profesionales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                   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16387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C.- Programas asistentes: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      Como : Web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Facil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pro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                  WebSiteX5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                 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EasyWebE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..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                    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ActualDrawing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(Limitan los diseños de las páginas)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                      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Otros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59150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9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¿Dónde se ubican las páginas  Web?</a:t>
            </a:r>
            <a:endParaRPr lang="es-ES" smtClean="0"/>
          </a:p>
        </p:txBody>
      </p:sp>
      <p:sp>
        <p:nvSpPr>
          <p:cNvPr id="1843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En un servidor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Una computadora que realiza algunas tareas en beneficio de otras aplicaciones llamadas clientes).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Ver: página http://www.simplesite.com/perrochico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(creada y mantenida en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sitio:simplesite.com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En nuestro caso usamos el servicio de una máquina de la U</a:t>
            </a:r>
            <a:endParaRPr lang="es-ES" smtClean="0"/>
          </a:p>
        </p:txBody>
      </p:sp>
      <p:sp>
        <p:nvSpPr>
          <p:cNvPr id="16387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err="1" smtClean="0"/>
              <a:t>World</a:t>
            </a:r>
            <a:r>
              <a:rPr lang="es-CL" b="1" dirty="0" smtClean="0"/>
              <a:t> Wide Web [WWW]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 </a:t>
            </a:r>
            <a:r>
              <a:rPr lang="es-CL" dirty="0" smtClean="0">
                <a:solidFill>
                  <a:schemeClr val="bg2">
                    <a:lumMod val="50000"/>
                  </a:schemeClr>
                </a:solidFill>
              </a:rPr>
              <a:t>La WWW se basa en la capacidad de enlazar la información que contiene una web mediante hipertexto (archivos en </a:t>
            </a:r>
            <a:r>
              <a:rPr lang="es-CL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r>
              <a:rPr lang="es-CL" dirty="0" smtClean="0">
                <a:solidFill>
                  <a:schemeClr val="bg2">
                    <a:lumMod val="50000"/>
                  </a:schemeClr>
                </a:solidFill>
              </a:rPr>
              <a:t> o parientes),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190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Actividad : Construcción de una Página </a:t>
            </a:r>
            <a:endParaRPr lang="es-ES" smtClean="0"/>
          </a:p>
        </p:txBody>
      </p:sp>
      <p:sp>
        <p:nvSpPr>
          <p:cNvPr id="21507" name="Rectángulo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7696200" cy="4038600"/>
          </a:xfrm>
        </p:spPr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Pasos: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(1) Diseño (El contenido de la página)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(2) Elaboración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(3) Almacenamiento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(4)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Envio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Exportar,Subida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) al servidor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Actividad 2-1:</a:t>
            </a:r>
            <a:endParaRPr lang="es-ES" smtClean="0"/>
          </a:p>
        </p:txBody>
      </p:sp>
      <p:sp>
        <p:nvSpPr>
          <p:cNvPr id="25603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1.- En su sitio </a:t>
            </a: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ftp.udec.cl</a:t>
            </a: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       Crear carpeta </a:t>
            </a:r>
            <a:r>
              <a:rPr lang="es-ES_tradnl" sz="2800" dirty="0" err="1" smtClean="0">
                <a:solidFill>
                  <a:schemeClr val="bg2">
                    <a:lumMod val="50000"/>
                  </a:schemeClr>
                </a:solidFill>
              </a:rPr>
              <a:t>public_html</a:t>
            </a:r>
            <a:endParaRPr lang="es-ES_tradnl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2.- Crear en disco D/Mis Documentos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         carpeta con el nombre: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      N-Apellido.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3.- Ubique y Guarde en carpeta anterior a lo menos dos imágenes (Ejemplo escudo de la U o facultad) con extensión </a:t>
            </a:r>
            <a:r>
              <a:rPr lang="es-ES_tradnl" sz="2800" dirty="0" err="1" smtClean="0">
                <a:solidFill>
                  <a:schemeClr val="bg2">
                    <a:lumMod val="50000"/>
                  </a:schemeClr>
                </a:solidFill>
              </a:rPr>
              <a:t>gif</a:t>
            </a: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 o </a:t>
            </a:r>
            <a:r>
              <a:rPr lang="es-ES_tradnl" sz="2800" dirty="0" err="1" smtClean="0">
                <a:solidFill>
                  <a:schemeClr val="bg2">
                    <a:lumMod val="50000"/>
                  </a:schemeClr>
                </a:solidFill>
              </a:rPr>
              <a:t>jpg</a:t>
            </a: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 smtClean="0"/>
              <a:t>    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19459" name="Rectángulo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99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4.- Subir al directorio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public_html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los archivos almacenados en su Pc.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Debe: Posicionarse en su directorio y utilizar opción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Examinar..Subir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dirty="0" smtClean="0"/>
              <a:t>Actividad 2-2: Construcción de la </a:t>
            </a:r>
            <a:r>
              <a:rPr lang="es-ES_tradnl" sz="2800" dirty="0" smtClean="0"/>
              <a:t>página Web</a:t>
            </a:r>
            <a:endParaRPr lang="es-CL" sz="2800" dirty="0" smtClean="0"/>
          </a:p>
        </p:txBody>
      </p:sp>
      <p:sp>
        <p:nvSpPr>
          <p:cNvPr id="20483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I:Construcción del archivo </a:t>
            </a:r>
            <a:r>
              <a:rPr lang="es-ES_tradnl" sz="2400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endParaRPr lang="es-ES_tradnl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ES_tradnl" sz="2400" dirty="0" err="1" smtClean="0">
                <a:solidFill>
                  <a:schemeClr val="bg2">
                    <a:lumMod val="50000"/>
                  </a:schemeClr>
                </a:solidFill>
              </a:rPr>
              <a:t>dremweaver</a:t>
            </a:r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, crear  archivo  del tipo </a:t>
            </a:r>
            <a:r>
              <a:rPr lang="es-ES_tradnl" sz="2400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eaLnBrk="1" hangingPunct="1"/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En este archivo indicar: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Como </a:t>
            </a:r>
            <a:r>
              <a:rPr lang="es-ES_tradnl" sz="2400" dirty="0" smtClean="0">
                <a:solidFill>
                  <a:srgbClr val="990000"/>
                </a:solidFill>
              </a:rPr>
              <a:t>título</a:t>
            </a:r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: La inicial de su nombre-Apellido.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</a:rPr>
              <a:t>En el cuerpo Anotar un texto con alguna característica que Ud. defina.</a:t>
            </a:r>
            <a:endParaRPr lang="es-ES_tradnl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II: Guarde en un directorio este archivo con el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nombre:index.html</a:t>
            </a:r>
            <a:endParaRPr lang="es-ES_tradnl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s-ES_tradnl" dirty="0" smtClean="0"/>
              <a:t> </a:t>
            </a:r>
            <a:endParaRPr lang="es-CL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smtClean="0"/>
          </a:p>
        </p:txBody>
      </p:sp>
      <p:sp>
        <p:nvSpPr>
          <p:cNvPr id="21507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III: suba al directorio anterior el archivo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eaLnBrk="1" hangingPunct="1"/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IV:Ejecute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el archivo (Haga doble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click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, para verificación interna)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V: Usando su navegador de internet anote la dirección: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http://www.udec.cl/~nombre-usuario</a:t>
            </a:r>
            <a:endParaRPr lang="es-CL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Alternativas para crear Archivo index</a:t>
            </a:r>
            <a:endParaRPr lang="es-CL" smtClean="0"/>
          </a:p>
        </p:txBody>
      </p:sp>
      <p:sp>
        <p:nvSpPr>
          <p:cNvPr id="26627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Usar 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Block de notas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( Detalles en el laboratorio)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Ejecutar cualquier software que le resuelva este problema.</a:t>
            </a:r>
            <a:endParaRPr lang="es-ES_tradnl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_tradnl" dirty="0" smtClean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Subida del Archivo Index y accesorios</a:t>
            </a:r>
            <a:endParaRPr lang="es-CL" smtClean="0"/>
          </a:p>
        </p:txBody>
      </p:sp>
      <p:sp>
        <p:nvSpPr>
          <p:cNvPr id="2355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Utilizar ftp para subir el archivo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index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, imágenes y otros archivos que se requieran. Controlar la direcciones de los archivos. Se recomienda crear subdirectorio para las imágenes.</a:t>
            </a:r>
            <a:endParaRPr lang="es-CL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Cualquier duda..</a:t>
            </a:r>
            <a:endParaRPr lang="es-CL" smtClean="0"/>
          </a:p>
        </p:txBody>
      </p:sp>
      <p:sp>
        <p:nvSpPr>
          <p:cNvPr id="3379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1.-Intenta utilizar los servicios de internet.</a:t>
            </a:r>
          </a:p>
          <a:p>
            <a:pPr eaLnBrk="1" hangingPunct="1">
              <a:defRPr/>
            </a:pP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2.- Consulta al profesor o ayudante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2800" smtClean="0"/>
              <a:t>Construya una Página con las siguientes características básicas (Traerla para el laboratorio próximo)</a:t>
            </a:r>
            <a:endParaRPr lang="es-ES" sz="2800" smtClean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464495"/>
          </a:xfrm>
        </p:spPr>
        <p:txBody>
          <a:bodyPr/>
          <a:lstStyle/>
          <a:p>
            <a:pPr eaLnBrk="1" hangingPunct="1">
              <a:defRPr/>
            </a:pP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En la </a:t>
            </a:r>
            <a:r>
              <a:rPr lang="es-CL" sz="2000" dirty="0" smtClean="0">
                <a:solidFill>
                  <a:srgbClr val="990000"/>
                </a:solidFill>
              </a:rPr>
              <a:t>cabeza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(Head) : Tu </a:t>
            </a:r>
            <a:r>
              <a:rPr lang="es-CL" sz="2000" dirty="0" err="1" smtClean="0">
                <a:solidFill>
                  <a:schemeClr val="bg2">
                    <a:lumMod val="50000"/>
                  </a:schemeClr>
                </a:solidFill>
              </a:rPr>
              <a:t>username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U de C.</a:t>
            </a:r>
          </a:p>
          <a:p>
            <a:pPr eaLnBrk="1" hangingPunct="1">
              <a:defRPr/>
            </a:pP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CL" sz="2000" dirty="0" smtClean="0">
                <a:solidFill>
                  <a:srgbClr val="990000"/>
                </a:solidFill>
              </a:rPr>
              <a:t>Cuerpo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CL" sz="2000" dirty="0" err="1" smtClean="0">
                <a:solidFill>
                  <a:schemeClr val="bg2">
                    <a:lumMod val="50000"/>
                  </a:schemeClr>
                </a:solidFill>
              </a:rPr>
              <a:t>Body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):</a:t>
            </a:r>
          </a:p>
          <a:p>
            <a:pPr eaLnBrk="1" hangingPunct="1">
              <a:defRPr/>
            </a:pP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Título de la página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   Algunos Vínculos </a:t>
            </a:r>
            <a:r>
              <a:rPr lang="es-CL" sz="2000" dirty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(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a)</a:t>
            </a:r>
            <a:r>
              <a:rPr lang="es-CL" sz="2000" dirty="0" smtClean="0">
                <a:solidFill>
                  <a:srgbClr val="990000"/>
                </a:solidFill>
              </a:rPr>
              <a:t>internos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(Otro archivo </a:t>
            </a:r>
            <a:r>
              <a:rPr lang="es-CL" sz="2000" dirty="0" err="1" smtClean="0">
                <a:solidFill>
                  <a:schemeClr val="bg2">
                    <a:lumMod val="50000"/>
                  </a:schemeClr>
                </a:solidFill>
              </a:rPr>
              <a:t>html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en tu directorio) 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;(b)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000" dirty="0" smtClean="0">
                <a:solidFill>
                  <a:srgbClr val="990000"/>
                </a:solidFill>
              </a:rPr>
              <a:t>externos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(Archivo en otro directorio).</a:t>
            </a:r>
            <a:endParaRPr lang="es-CL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Imágenes.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L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   Fondo con algunos retoques.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L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   Tabla.</a:t>
            </a:r>
          </a:p>
          <a:p>
            <a:pPr eaLnBrk="1" hangingPunct="1">
              <a:buNone/>
              <a:defRPr/>
            </a:pPr>
            <a:r>
              <a:rPr lang="es-CL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0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Información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E-Mail.</a:t>
            </a:r>
          </a:p>
          <a:p>
            <a:pPr eaLnBrk="1" hangingPunct="1">
              <a:buNone/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    Conexión 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s-ES_tradnl" sz="2000" dirty="0" err="1" smtClean="0">
                <a:solidFill>
                  <a:schemeClr val="bg2">
                    <a:lumMod val="50000"/>
                  </a:schemeClr>
                </a:solidFill>
              </a:rPr>
              <a:t>facebook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eaLnBrk="1" hangingPunct="1">
              <a:buNone/>
              <a:defRPr/>
            </a:pPr>
            <a:r>
              <a:rPr lang="es-ES_tradnl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    Otros ( Texto o imágenes en movimiento, …….)</a:t>
            </a:r>
            <a:endParaRPr lang="es-CL" sz="2000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ES_tradnl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Se valora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00FF"/>
                </a:solidFill>
              </a:rPr>
              <a:t>Originalidad</a:t>
            </a:r>
          </a:p>
          <a:p>
            <a:r>
              <a:rPr lang="es-CL" dirty="0" smtClean="0">
                <a:solidFill>
                  <a:srgbClr val="0000FF"/>
                </a:solidFill>
              </a:rPr>
              <a:t>Que tenga los elementos descritos en la slider anterior.</a:t>
            </a:r>
          </a:p>
          <a:p>
            <a:r>
              <a:rPr lang="es-CL" dirty="0" smtClean="0">
                <a:solidFill>
                  <a:srgbClr val="0000FF"/>
                </a:solidFill>
              </a:rPr>
              <a:t>Que funcione en la web.</a:t>
            </a:r>
          </a:p>
          <a:p>
            <a:r>
              <a:rPr lang="es-CL" dirty="0" smtClean="0">
                <a:solidFill>
                  <a:srgbClr val="0000FF"/>
                </a:solidFill>
              </a:rPr>
              <a:t>Nota : Puedes descargar </a:t>
            </a:r>
            <a:r>
              <a:rPr lang="es-CL" dirty="0" err="1" smtClean="0">
                <a:solidFill>
                  <a:srgbClr val="0000FF"/>
                </a:solidFill>
              </a:rPr>
              <a:t>dreamweaver</a:t>
            </a:r>
            <a:r>
              <a:rPr lang="es-CL" dirty="0" smtClean="0">
                <a:solidFill>
                  <a:srgbClr val="0000FF"/>
                </a:solidFill>
              </a:rPr>
              <a:t> en : </a:t>
            </a:r>
            <a:r>
              <a:rPr lang="es-CL" dirty="0">
                <a:solidFill>
                  <a:srgbClr val="0000FF"/>
                </a:solidFill>
                <a:hlinkClick r:id="rId2"/>
              </a:rPr>
              <a:t>http://</a:t>
            </a:r>
            <a:r>
              <a:rPr lang="es-CL" dirty="0" smtClean="0">
                <a:solidFill>
                  <a:srgbClr val="0000FF"/>
                </a:solidFill>
                <a:hlinkClick r:id="rId2"/>
              </a:rPr>
              <a:t>www.softonic.com/s/dreamweaver-gratis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728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Navegador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rograma que interprete este lenguaje.</a:t>
            </a:r>
          </a:p>
          <a:p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Los navegadores más usados son:</a:t>
            </a:r>
          </a:p>
          <a:p>
            <a:r>
              <a:rPr lang="es-CL" dirty="0" smtClean="0">
                <a:solidFill>
                  <a:srgbClr val="990000"/>
                </a:solidFill>
              </a:rPr>
              <a:t>Mozilla Firefox, Opera,  </a:t>
            </a:r>
            <a:r>
              <a:rPr lang="es-CL" dirty="0">
                <a:solidFill>
                  <a:srgbClr val="990000"/>
                </a:solidFill>
              </a:rPr>
              <a:t>Internet </a:t>
            </a:r>
            <a:r>
              <a:rPr lang="es-CL" dirty="0" err="1" smtClean="0">
                <a:solidFill>
                  <a:srgbClr val="990000"/>
                </a:solidFill>
              </a:rPr>
              <a:t>Explorer,Chrome</a:t>
            </a:r>
            <a:r>
              <a:rPr lang="es-CL" dirty="0" smtClean="0">
                <a:solidFill>
                  <a:srgbClr val="990000"/>
                </a:solidFill>
              </a:rPr>
              <a:t>, </a:t>
            </a:r>
            <a:endParaRPr lang="es-CL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6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Que proceso se realiza en la conexión.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 smtClean="0">
                <a:solidFill>
                  <a:schemeClr val="bg2">
                    <a:lumMod val="50000"/>
                  </a:schemeClr>
                </a:solidFill>
              </a:rPr>
              <a:t>El Navegador se comunica con el servidor a través del protocolo HTTP y le pide el archivo solicitado en código HTML, después lo interpreta y muestra en pantalla para el usuario. </a:t>
            </a:r>
          </a:p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s-CL" sz="2400" dirty="0" smtClean="0">
                <a:solidFill>
                  <a:schemeClr val="bg2">
                    <a:lumMod val="50000"/>
                  </a:schemeClr>
                </a:solidFill>
              </a:rPr>
              <a:t>ermite visualizar las páginas web en la red además de acceder a otros recursos, documentos almacenados y guardar información. </a:t>
            </a: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ángulo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Servicio de Internet</a:t>
            </a:r>
            <a:br>
              <a:rPr lang="es-ES_tradnl" dirty="0" smtClean="0"/>
            </a:br>
            <a:r>
              <a:rPr lang="es-ES_tradnl" dirty="0" smtClean="0"/>
              <a:t>http</a:t>
            </a:r>
            <a:endParaRPr lang="es-ES" dirty="0" smtClean="0"/>
          </a:p>
        </p:txBody>
      </p:sp>
      <p:sp>
        <p:nvSpPr>
          <p:cNvPr id="2051" name="Rectángulo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rgbClr val="0066FF"/>
                </a:solidFill>
              </a:rPr>
              <a:t>Pagina Web</a:t>
            </a:r>
          </a:p>
          <a:p>
            <a:pPr eaLnBrk="1" hangingPunct="1"/>
            <a:r>
              <a:rPr lang="es-ES_tradnl" dirty="0" smtClean="0">
                <a:solidFill>
                  <a:srgbClr val="0066FF"/>
                </a:solidFill>
              </a:rPr>
              <a:t>(blog)</a:t>
            </a:r>
            <a:endParaRPr lang="es-E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 Que es una página Web?</a:t>
            </a:r>
            <a:endParaRPr lang="es-ES" smtClean="0"/>
          </a:p>
        </p:txBody>
      </p:sp>
      <p:sp>
        <p:nvSpPr>
          <p:cNvPr id="6147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Documento en la </a:t>
            </a:r>
            <a:r>
              <a:rPr lang="es-ES" sz="2700" dirty="0" err="1" smtClean="0">
                <a:solidFill>
                  <a:schemeClr val="bg2">
                    <a:lumMod val="50000"/>
                  </a:schemeClr>
                </a:solidFill>
              </a:rPr>
              <a:t>World</a:t>
            </a: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 Wide Web que es visto a través de un navegador (como Internet Explorer o</a:t>
            </a:r>
            <a:r>
              <a:rPr lang="es-ES_tradnl" sz="2700" dirty="0" smtClean="0">
                <a:solidFill>
                  <a:schemeClr val="bg2">
                    <a:lumMod val="50000"/>
                  </a:schemeClr>
                </a:solidFill>
              </a:rPr>
              <a:t> Mozilla </a:t>
            </a:r>
            <a:r>
              <a:rPr lang="es-ES_tradnl" sz="2700" dirty="0" err="1" smtClean="0">
                <a:solidFill>
                  <a:schemeClr val="bg2">
                    <a:lumMod val="50000"/>
                  </a:schemeClr>
                </a:solidFill>
              </a:rPr>
              <a:t>FireFox</a:t>
            </a:r>
            <a:r>
              <a:rPr lang="es-ES_tradnl" sz="27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2700" dirty="0" err="1" smtClean="0">
                <a:solidFill>
                  <a:schemeClr val="bg2">
                    <a:lumMod val="50000"/>
                  </a:schemeClr>
                </a:solidFill>
              </a:rPr>
              <a:t>Chrome</a:t>
            </a:r>
            <a:r>
              <a:rPr lang="es-ES_tradnl" sz="2700" dirty="0" smtClean="0">
                <a:solidFill>
                  <a:schemeClr val="bg2">
                    <a:lumMod val="50000"/>
                  </a:schemeClr>
                </a:solidFill>
              </a:rPr>
              <a:t>..)</a:t>
            </a: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s-ES" sz="27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Una página de Web es un archivo escrito en lenguaje </a:t>
            </a:r>
            <a:r>
              <a:rPr lang="es-ES" sz="2700" dirty="0" err="1" smtClean="0">
                <a:solidFill>
                  <a:schemeClr val="bg2">
                    <a:lumMod val="50000"/>
                  </a:schemeClr>
                </a:solidFill>
              </a:rPr>
              <a:t>Hyper</a:t>
            </a: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 Text </a:t>
            </a:r>
            <a:r>
              <a:rPr lang="es-ES" sz="2700" dirty="0" err="1" smtClean="0">
                <a:solidFill>
                  <a:schemeClr val="bg2">
                    <a:lumMod val="50000"/>
                  </a:schemeClr>
                </a:solidFill>
              </a:rPr>
              <a:t>Markup</a:t>
            </a: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sz="2700" dirty="0" err="1" smtClean="0">
                <a:solidFill>
                  <a:schemeClr val="bg2">
                    <a:lumMod val="50000"/>
                  </a:schemeClr>
                </a:solidFill>
              </a:rPr>
              <a:t>Language</a:t>
            </a:r>
            <a:r>
              <a:rPr lang="es-ES" sz="2700" dirty="0" smtClean="0">
                <a:solidFill>
                  <a:schemeClr val="bg2">
                    <a:lumMod val="50000"/>
                  </a:schemeClr>
                </a:solidFill>
              </a:rPr>
              <a:t> HTML, publicada a través de un servidor de Internet, que proporciona información o servicios, a determinada comunidad en el mundo, o a todo el mundo.</a:t>
            </a:r>
            <a:r>
              <a:rPr lang="es-ES" sz="2700" dirty="0" smtClean="0"/>
              <a:t/>
            </a:r>
            <a:br>
              <a:rPr lang="es-ES" sz="2700" dirty="0" smtClean="0"/>
            </a:br>
            <a:endParaRPr lang="es-E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Estructura de una página(web)</a:t>
            </a:r>
            <a:endParaRPr lang="es-ES" smtClean="0"/>
          </a:p>
        </p:txBody>
      </p:sp>
      <p:sp>
        <p:nvSpPr>
          <p:cNvPr id="7171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Cabecera (Head)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Cuerpo (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Body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Para definir las diferentes elementos se usan </a:t>
            </a:r>
            <a:r>
              <a:rPr lang="es-ES_tradnl" smtClean="0">
                <a:solidFill>
                  <a:srgbClr val="990000"/>
                </a:solidFill>
              </a:rPr>
              <a:t>tags</a:t>
            </a:r>
            <a:endParaRPr lang="es-ES" smtClean="0">
              <a:solidFill>
                <a:srgbClr val="990000"/>
              </a:solidFill>
            </a:endParaRPr>
          </a:p>
        </p:txBody>
      </p:sp>
      <p:sp>
        <p:nvSpPr>
          <p:cNvPr id="8195" name="Rectángulo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Una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</a:rPr>
              <a:t>Tag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 es:</a:t>
            </a:r>
          </a:p>
          <a:p>
            <a:pPr eaLnBrk="1" hangingPunct="1"/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En sentido informático un </a:t>
            </a:r>
            <a:r>
              <a:rPr lang="es-ES" b="1" dirty="0" err="1" smtClean="0">
                <a:solidFill>
                  <a:schemeClr val="bg2">
                    <a:lumMod val="50000"/>
                  </a:schemeClr>
                </a:solidFill>
              </a:rPr>
              <a:t>tag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es un conjunto de caracteres que se añade a un elemento de los datos para identificarlo .</a:t>
            </a:r>
          </a:p>
          <a:p>
            <a:pPr eaLnBrk="1" hangingPunct="1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A lo menos tres se requieren en una página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ángulo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194550" cy="808038"/>
          </a:xfrm>
        </p:spPr>
        <p:txBody>
          <a:bodyPr/>
          <a:lstStyle/>
          <a:p>
            <a:pPr eaLnBrk="1" hangingPunct="1"/>
            <a:r>
              <a:rPr lang="es-ES_tradnl" smtClean="0"/>
              <a:t>Cuáles son estos 3 tags</a:t>
            </a:r>
            <a:endParaRPr lang="es-ES" smtClean="0"/>
          </a:p>
        </p:txBody>
      </p:sp>
      <p:sp>
        <p:nvSpPr>
          <p:cNvPr id="9219" name="Rectángulo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7788" cy="4403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&lt;HTML&gt;: Limitan el documento e indica que se encuentra escrito en este lenguaje.</a:t>
            </a:r>
            <a:b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s-E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&lt;HEAD&gt;: Especifica el prólogo del resto del archivo. Son pocas las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</a:rPr>
              <a:t>tags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que van dentro de ella, destacando la del titulo &lt;TITLE&gt; que será utilizado por los marcadores del navegador e identificará el contenido de la página. Solo puede haber un título por documento, preferible corto aunque significativo, y no caben otras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</a:rPr>
              <a:t>tags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dentro de él. </a:t>
            </a:r>
            <a:r>
              <a:rPr lang="es-ES" sz="2000" b="1" dirty="0" smtClean="0">
                <a:solidFill>
                  <a:srgbClr val="990000"/>
                </a:solidFill>
              </a:rPr>
              <a:t>En head no hay que colocar nada del texto del documento.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s-E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&lt;BODY&gt;: Encierra el resto del documento, </a:t>
            </a:r>
            <a:r>
              <a:rPr lang="es-ES" sz="2000" b="1" dirty="0" smtClean="0">
                <a:solidFill>
                  <a:srgbClr val="990000"/>
                </a:solidFill>
              </a:rPr>
              <a:t>el contenido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theme/theme1.xml><?xml version="1.0" encoding="utf-8"?>
<a:theme xmlns:a="http://schemas.openxmlformats.org/drawingml/2006/main" name="Estudio">
  <a:themeElements>
    <a:clrScheme name="E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E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995</TotalTime>
  <Words>839</Words>
  <Application>Microsoft Office PowerPoint</Application>
  <PresentationFormat>Presentación en pantalla (4:3)</PresentationFormat>
  <Paragraphs>123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Estudio</vt:lpstr>
      <vt:lpstr>Servicios de Internet</vt:lpstr>
      <vt:lpstr>World Wide Web [WWW]</vt:lpstr>
      <vt:lpstr>Navegador</vt:lpstr>
      <vt:lpstr>Que proceso se realiza en la conexión.</vt:lpstr>
      <vt:lpstr>Servicio de Internet http</vt:lpstr>
      <vt:lpstr>¿ Que es una página Web?</vt:lpstr>
      <vt:lpstr>Estructura de una página(web)</vt:lpstr>
      <vt:lpstr>Para definir las diferentes elementos se usan tags</vt:lpstr>
      <vt:lpstr>Cuáles son estos 3 tags</vt:lpstr>
      <vt:lpstr>Ejemplo-1:</vt:lpstr>
      <vt:lpstr>El navegador nos muestra ….</vt:lpstr>
      <vt:lpstr>¿Qué elementos vemos en una página?</vt:lpstr>
      <vt:lpstr>En el cuerpo se pueden observar:</vt:lpstr>
      <vt:lpstr>¿cómo se construye la página?</vt:lpstr>
      <vt:lpstr>Presentación de PowerPoint</vt:lpstr>
      <vt:lpstr>Presentación de PowerPoint</vt:lpstr>
      <vt:lpstr>Otros</vt:lpstr>
      <vt:lpstr>¿Dónde se ubican las páginas  Web?</vt:lpstr>
      <vt:lpstr>En nuestro caso usamos el servicio de una máquina de la U</vt:lpstr>
      <vt:lpstr>Actividad : Construcción de una Página </vt:lpstr>
      <vt:lpstr>Actividad 2-1:</vt:lpstr>
      <vt:lpstr>Presentación de PowerPoint</vt:lpstr>
      <vt:lpstr>Actividad 2-2: Construcción de la página Web</vt:lpstr>
      <vt:lpstr>Presentación de PowerPoint</vt:lpstr>
      <vt:lpstr>Alternativas para crear Archivo index</vt:lpstr>
      <vt:lpstr>Subida del Archivo Index y accesorios</vt:lpstr>
      <vt:lpstr>Cualquier duda..</vt:lpstr>
      <vt:lpstr>Construya una Página con las siguientes características básicas (Traerla para el laboratorio próximo)</vt:lpstr>
      <vt:lpstr>Se valora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 de Internet http</dc:title>
  <dc:creator>chvarria cortes</dc:creator>
  <cp:lastModifiedBy>Usuario</cp:lastModifiedBy>
  <cp:revision>41</cp:revision>
  <dcterms:created xsi:type="dcterms:W3CDTF">2007-08-22T09:49:30Z</dcterms:created>
  <dcterms:modified xsi:type="dcterms:W3CDTF">2013-09-24T21:42:25Z</dcterms:modified>
</cp:coreProperties>
</file>